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5" r:id="rId3"/>
    <p:sldId id="276" r:id="rId4"/>
    <p:sldId id="258" r:id="rId5"/>
    <p:sldId id="274" r:id="rId6"/>
    <p:sldId id="281" r:id="rId7"/>
    <p:sldId id="260" r:id="rId8"/>
    <p:sldId id="280" r:id="rId9"/>
    <p:sldId id="279" r:id="rId10"/>
    <p:sldId id="261" r:id="rId11"/>
    <p:sldId id="282" r:id="rId12"/>
    <p:sldId id="283" r:id="rId13"/>
    <p:sldId id="262" r:id="rId14"/>
    <p:sldId id="263" r:id="rId15"/>
    <p:sldId id="2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40" autoAdjust="0"/>
    <p:restoredTop sz="96327"/>
  </p:normalViewPr>
  <p:slideViewPr>
    <p:cSldViewPr snapToGrid="0" showGuides="1">
      <p:cViewPr varScale="1">
        <p:scale>
          <a:sx n="127" d="100"/>
          <a:sy n="127" d="100"/>
        </p:scale>
        <p:origin x="192"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42C56-7855-AB46-982C-501262D4D45E}" type="datetimeFigureOut">
              <a:rPr lang="en-US" smtClean="0"/>
              <a:t>6/10/21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CB215-F525-5A47-A8C3-596EB5C9114D}" type="slidenum">
              <a:rPr lang="en-US" smtClean="0"/>
              <a:t>‹#›</a:t>
            </a:fld>
            <a:endParaRPr lang="en-US"/>
          </a:p>
        </p:txBody>
      </p:sp>
    </p:spTree>
    <p:extLst>
      <p:ext uri="{BB962C8B-B14F-4D97-AF65-F5344CB8AC3E}">
        <p14:creationId xmlns:p14="http://schemas.microsoft.com/office/powerpoint/2010/main" val="289965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use what we use</a:t>
            </a:r>
          </a:p>
          <a:p>
            <a:endParaRPr lang="en-US" dirty="0"/>
          </a:p>
          <a:p>
            <a:pPr marL="228600" indent="-228600">
              <a:buAutoNum type="arabicPeriod"/>
            </a:pPr>
            <a:r>
              <a:rPr lang="en-US" dirty="0"/>
              <a:t>Easy access – we all have these tools readily available to us. It is estimated that 500M people use </a:t>
            </a:r>
            <a:r>
              <a:rPr lang="en-US" dirty="0" err="1"/>
              <a:t>powerPoint</a:t>
            </a:r>
            <a:endParaRPr lang="en-US" dirty="0"/>
          </a:p>
          <a:p>
            <a:pPr marL="228600" indent="-228600">
              <a:buAutoNum type="arabicPeriod"/>
            </a:pPr>
            <a:r>
              <a:rPr lang="en-US" dirty="0"/>
              <a:t>Easy to use – We can all make reasonably decent looking slides and presentations with PowerPoint. Been in the market for 20+ years and even now 6M+ teachers rely on PowerPoint every day</a:t>
            </a:r>
          </a:p>
          <a:p>
            <a:pPr marL="228600" indent="-228600">
              <a:buAutoNum type="arabicPeriod"/>
            </a:pPr>
            <a:r>
              <a:rPr lang="en-US" dirty="0"/>
              <a:t>Wide availability – People are accustomed to receiving information in PowerPoint. Microsoft owns 95% of the presentation market</a:t>
            </a:r>
          </a:p>
          <a:p>
            <a:pPr marL="228600" indent="-228600">
              <a:buAutoNum type="arabicPeriod"/>
            </a:pPr>
            <a:endParaRPr lang="en-US" dirty="0"/>
          </a:p>
          <a:p>
            <a:pPr marL="0" indent="0">
              <a:buNone/>
            </a:pPr>
            <a:r>
              <a:rPr lang="en-US" sz="1200" b="0" i="0" kern="1200" dirty="0">
                <a:solidFill>
                  <a:schemeClr val="tx1"/>
                </a:solidFill>
                <a:effectLst/>
                <a:latin typeface="+mn-lt"/>
                <a:ea typeface="+mn-ea"/>
                <a:cs typeface="+mn-cs"/>
              </a:rPr>
              <a:t>Finally, Microsoft estimates that over </a:t>
            </a:r>
            <a:r>
              <a:rPr lang="en-US" sz="1200" b="1" i="0" kern="1200" dirty="0">
                <a:solidFill>
                  <a:schemeClr val="tx1"/>
                </a:solidFill>
                <a:effectLst/>
                <a:latin typeface="+mn-lt"/>
                <a:ea typeface="+mn-ea"/>
                <a:cs typeface="+mn-cs"/>
              </a:rPr>
              <a:t>$250 million is wasted per day</a:t>
            </a:r>
            <a:r>
              <a:rPr lang="en-US" sz="1200" b="0" i="0" kern="1200" dirty="0">
                <a:solidFill>
                  <a:schemeClr val="tx1"/>
                </a:solidFill>
                <a:effectLst/>
                <a:latin typeface="+mn-lt"/>
                <a:ea typeface="+mn-ea"/>
                <a:cs typeface="+mn-cs"/>
              </a:rPr>
              <a:t> due to poor PowerPoint presentations</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So, PowerPoint, Keynote, Slides and other software are all very useful and play a critical role in presentations – but they are not reporting tools and certainly not strategic planning options.</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Why not</a:t>
            </a:r>
          </a:p>
          <a:p>
            <a:pPr marL="228600" indent="-228600">
              <a:buAutoNum type="arabicPeriod"/>
            </a:pPr>
            <a:r>
              <a:rPr lang="en-US" sz="1200" b="0" i="0" kern="1200" dirty="0">
                <a:solidFill>
                  <a:schemeClr val="tx1"/>
                </a:solidFill>
                <a:effectLst/>
                <a:latin typeface="+mn-lt"/>
                <a:ea typeface="+mn-ea"/>
                <a:cs typeface="+mn-cs"/>
              </a:rPr>
              <a:t>Hard to get data in and keep it updated</a:t>
            </a:r>
          </a:p>
          <a:p>
            <a:pPr marL="228600" indent="-228600">
              <a:buAutoNum type="arabicPeriod"/>
            </a:pPr>
            <a:r>
              <a:rPr lang="en-US" sz="1200" b="0" i="0" kern="1200" dirty="0">
                <a:solidFill>
                  <a:schemeClr val="tx1"/>
                </a:solidFill>
                <a:effectLst/>
                <a:latin typeface="+mn-lt"/>
                <a:ea typeface="+mn-ea"/>
                <a:cs typeface="+mn-cs"/>
              </a:rPr>
              <a:t>Limited options on charts and graphs</a:t>
            </a:r>
          </a:p>
          <a:p>
            <a:pPr marL="228600" indent="-228600">
              <a:buAutoNum type="arabicPeriod"/>
            </a:pPr>
            <a:r>
              <a:rPr lang="en-US" sz="1200" b="0" i="0" kern="1200" dirty="0">
                <a:solidFill>
                  <a:schemeClr val="tx1"/>
                </a:solidFill>
                <a:effectLst/>
                <a:latin typeface="+mn-lt"/>
                <a:ea typeface="+mn-ea"/>
                <a:cs typeface="+mn-cs"/>
              </a:rPr>
              <a:t>Out of date as soon as it is created – need time to make it look pretty</a:t>
            </a:r>
          </a:p>
          <a:p>
            <a:pPr marL="228600" indent="-228600">
              <a:buAutoNum type="arabicPeriod"/>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Today, we’re going to talk about a better way forward. The tools available to you, best practices you can implement today and how the reporting is changing and what you can and should expect in the future.</a:t>
            </a:r>
            <a:endParaRPr lang="en-US" dirty="0"/>
          </a:p>
        </p:txBody>
      </p:sp>
      <p:sp>
        <p:nvSpPr>
          <p:cNvPr id="4" name="Slide Number Placeholder 3"/>
          <p:cNvSpPr>
            <a:spLocks noGrp="1"/>
          </p:cNvSpPr>
          <p:nvPr>
            <p:ph type="sldNum" sz="quarter" idx="5"/>
          </p:nvPr>
        </p:nvSpPr>
        <p:spPr/>
        <p:txBody>
          <a:bodyPr/>
          <a:lstStyle/>
          <a:p>
            <a:fld id="{993CB215-F525-5A47-A8C3-596EB5C9114D}" type="slidenum">
              <a:rPr lang="en-US" smtClean="0"/>
              <a:t>3</a:t>
            </a:fld>
            <a:endParaRPr lang="en-US"/>
          </a:p>
        </p:txBody>
      </p:sp>
    </p:spTree>
    <p:extLst>
      <p:ext uri="{BB962C8B-B14F-4D97-AF65-F5344CB8AC3E}">
        <p14:creationId xmlns:p14="http://schemas.microsoft.com/office/powerpoint/2010/main" val="214317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to wrap up here</a:t>
            </a:r>
          </a:p>
          <a:p>
            <a:endParaRPr lang="en-US" dirty="0"/>
          </a:p>
          <a:p>
            <a:pPr marL="228600" indent="-228600">
              <a:buAutoNum type="arabicPeriod"/>
            </a:pPr>
            <a:r>
              <a:rPr lang="en-US" dirty="0"/>
              <a:t>Introduce the idea of the maturity model. Getting the data right really is the first step but it shouldn’t be scary. As Brian highlighted and we’ll delve into more in the Q&amp;A  there are ways to find and organize data that will dramatically improve your reporting right now.</a:t>
            </a:r>
          </a:p>
          <a:p>
            <a:pPr marL="228600" indent="-228600">
              <a:buAutoNum type="arabicPeriod"/>
            </a:pPr>
            <a:r>
              <a:rPr lang="en-US" dirty="0"/>
              <a:t>You should determine the tools available to you because you may have access to more than you think. This could be a good introductory effort in building more basic dashboards and executive overviews to keep senior leadership informed</a:t>
            </a:r>
          </a:p>
          <a:p>
            <a:pPr marL="228600" indent="-228600">
              <a:buAutoNum type="arabicPeriod"/>
            </a:pPr>
            <a:r>
              <a:rPr lang="en-US" dirty="0"/>
              <a:t>Evaluate if the tools you are using – or those you are considering buying - </a:t>
            </a:r>
          </a:p>
        </p:txBody>
      </p:sp>
      <p:sp>
        <p:nvSpPr>
          <p:cNvPr id="4" name="Slide Number Placeholder 3"/>
          <p:cNvSpPr>
            <a:spLocks noGrp="1"/>
          </p:cNvSpPr>
          <p:nvPr>
            <p:ph type="sldNum" sz="quarter" idx="5"/>
          </p:nvPr>
        </p:nvSpPr>
        <p:spPr/>
        <p:txBody>
          <a:bodyPr/>
          <a:lstStyle/>
          <a:p>
            <a:fld id="{993CB215-F525-5A47-A8C3-596EB5C9114D}" type="slidenum">
              <a:rPr lang="en-US" smtClean="0"/>
              <a:t>13</a:t>
            </a:fld>
            <a:endParaRPr lang="en-US"/>
          </a:p>
        </p:txBody>
      </p:sp>
    </p:spTree>
    <p:extLst>
      <p:ext uri="{BB962C8B-B14F-4D97-AF65-F5344CB8AC3E}">
        <p14:creationId xmlns:p14="http://schemas.microsoft.com/office/powerpoint/2010/main" val="2532168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CB215-F525-5A47-A8C3-596EB5C9114D}" type="slidenum">
              <a:rPr lang="en-US" smtClean="0"/>
              <a:t>15</a:t>
            </a:fld>
            <a:endParaRPr lang="en-US"/>
          </a:p>
        </p:txBody>
      </p:sp>
    </p:spTree>
    <p:extLst>
      <p:ext uri="{BB962C8B-B14F-4D97-AF65-F5344CB8AC3E}">
        <p14:creationId xmlns:p14="http://schemas.microsoft.com/office/powerpoint/2010/main" val="3720364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8F4FF83-C660-4748-A101-722E9B699A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E30DD7-3BAB-491B-9579-3B9E30B59F02}"/>
              </a:ext>
            </a:extLst>
          </p:cNvPr>
          <p:cNvSpPr>
            <a:spLocks noGrp="1"/>
          </p:cNvSpPr>
          <p:nvPr>
            <p:ph type="ctrTitle" hasCustomPrompt="1"/>
          </p:nvPr>
        </p:nvSpPr>
        <p:spPr>
          <a:xfrm>
            <a:off x="1371600" y="3055080"/>
            <a:ext cx="9144000" cy="967931"/>
          </a:xfrm>
        </p:spPr>
        <p:txBody>
          <a:bodyPr anchor="b">
            <a:normAutofit/>
          </a:bodyPr>
          <a:lstStyle>
            <a:lvl1pPr algn="ctr">
              <a:defRPr sz="4800">
                <a:latin typeface="Arial" panose="020B0604020202020204" pitchFamily="34" charset="0"/>
                <a:cs typeface="Arial" panose="020B0604020202020204" pitchFamily="34" charset="0"/>
              </a:defRPr>
            </a:lvl1pPr>
          </a:lstStyle>
          <a:p>
            <a:r>
              <a:rPr lang="en-US" dirty="0"/>
              <a:t>Title of Presentation</a:t>
            </a:r>
          </a:p>
        </p:txBody>
      </p:sp>
      <p:sp>
        <p:nvSpPr>
          <p:cNvPr id="3" name="Subtitle 2">
            <a:extLst>
              <a:ext uri="{FF2B5EF4-FFF2-40B4-BE49-F238E27FC236}">
                <a16:creationId xmlns:a16="http://schemas.microsoft.com/office/drawing/2014/main" id="{0CC7EE78-4703-4C57-A48F-E51954780F48}"/>
              </a:ext>
            </a:extLst>
          </p:cNvPr>
          <p:cNvSpPr>
            <a:spLocks noGrp="1"/>
          </p:cNvSpPr>
          <p:nvPr>
            <p:ph type="subTitle" idx="1" hasCustomPrompt="1"/>
          </p:nvPr>
        </p:nvSpPr>
        <p:spPr>
          <a:xfrm>
            <a:off x="1371600" y="5092510"/>
            <a:ext cx="9144000" cy="80537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a:t>
            </a:r>
          </a:p>
        </p:txBody>
      </p:sp>
      <p:sp>
        <p:nvSpPr>
          <p:cNvPr id="4" name="Date Placeholder 3">
            <a:extLst>
              <a:ext uri="{FF2B5EF4-FFF2-40B4-BE49-F238E27FC236}">
                <a16:creationId xmlns:a16="http://schemas.microsoft.com/office/drawing/2014/main" id="{7612CEE2-E758-4E2B-A9C8-72A28EAC1293}"/>
              </a:ext>
            </a:extLst>
          </p:cNvPr>
          <p:cNvSpPr>
            <a:spLocks noGrp="1"/>
          </p:cNvSpPr>
          <p:nvPr>
            <p:ph type="dt" sz="half" idx="10"/>
          </p:nvPr>
        </p:nvSpPr>
        <p:spPr>
          <a:xfrm>
            <a:off x="0" y="6492875"/>
            <a:ext cx="2743200" cy="365125"/>
          </a:xfrm>
        </p:spPr>
        <p:txBody>
          <a:bodyPr/>
          <a:lstStyle>
            <a:lvl1pPr>
              <a:defRPr>
                <a:solidFill>
                  <a:schemeClr val="bg1"/>
                </a:solidFill>
              </a:defRPr>
            </a:lvl1pPr>
          </a:lstStyle>
          <a:p>
            <a:fld id="{AEB160DC-D908-4117-898A-D2B6B1FD8DE3}" type="datetimeFigureOut">
              <a:rPr lang="en-US" smtClean="0"/>
              <a:pPr/>
              <a:t>6/10/21</a:t>
            </a:fld>
            <a:endParaRPr lang="en-US" dirty="0"/>
          </a:p>
        </p:txBody>
      </p:sp>
      <p:sp>
        <p:nvSpPr>
          <p:cNvPr id="6" name="Slide Number Placeholder 5">
            <a:extLst>
              <a:ext uri="{FF2B5EF4-FFF2-40B4-BE49-F238E27FC236}">
                <a16:creationId xmlns:a16="http://schemas.microsoft.com/office/drawing/2014/main" id="{B47AC7BB-663D-480B-A09F-04B4CCE2740A}"/>
              </a:ext>
            </a:extLst>
          </p:cNvPr>
          <p:cNvSpPr>
            <a:spLocks noGrp="1"/>
          </p:cNvSpPr>
          <p:nvPr>
            <p:ph type="sldNum" sz="quarter" idx="12"/>
          </p:nvPr>
        </p:nvSpPr>
        <p:spPr>
          <a:xfrm>
            <a:off x="9448800" y="6475857"/>
            <a:ext cx="2743200" cy="365125"/>
          </a:xfrm>
        </p:spPr>
        <p:txBody>
          <a:bodyPr/>
          <a:lstStyle>
            <a:lvl1pPr>
              <a:defRPr>
                <a:solidFill>
                  <a:schemeClr val="bg1"/>
                </a:solidFill>
              </a:defRPr>
            </a:lvl1pPr>
          </a:lstStyle>
          <a:p>
            <a:fld id="{54F7ADD7-57F8-4E84-BC33-0C27E5943E87}" type="slidenum">
              <a:rPr lang="en-US" smtClean="0"/>
              <a:pPr/>
              <a:t>‹#›</a:t>
            </a:fld>
            <a:endParaRPr lang="en-US" dirty="0"/>
          </a:p>
        </p:txBody>
      </p:sp>
    </p:spTree>
    <p:extLst>
      <p:ext uri="{BB962C8B-B14F-4D97-AF65-F5344CB8AC3E}">
        <p14:creationId xmlns:p14="http://schemas.microsoft.com/office/powerpoint/2010/main" val="528319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5BEA-E6C1-43DD-8ED1-3E4AFE66B1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591B4A-90C0-4323-B029-19C7B722A3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DB995-7376-4163-8CCC-76788422A05F}"/>
              </a:ext>
            </a:extLst>
          </p:cNvPr>
          <p:cNvSpPr>
            <a:spLocks noGrp="1"/>
          </p:cNvSpPr>
          <p:nvPr>
            <p:ph type="dt" sz="half" idx="10"/>
          </p:nvPr>
        </p:nvSpPr>
        <p:spPr/>
        <p:txBody>
          <a:bodyPr/>
          <a:lstStyle/>
          <a:p>
            <a:fld id="{AEB160DC-D908-4117-898A-D2B6B1FD8DE3}" type="datetimeFigureOut">
              <a:rPr lang="en-US" smtClean="0"/>
              <a:t>6/10/21</a:t>
            </a:fld>
            <a:endParaRPr lang="en-US"/>
          </a:p>
        </p:txBody>
      </p:sp>
      <p:sp>
        <p:nvSpPr>
          <p:cNvPr id="5" name="Footer Placeholder 4">
            <a:extLst>
              <a:ext uri="{FF2B5EF4-FFF2-40B4-BE49-F238E27FC236}">
                <a16:creationId xmlns:a16="http://schemas.microsoft.com/office/drawing/2014/main" id="{7A7095C6-E76F-4EEC-8D4A-1BEE96CBC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51B5F-AA5E-440F-B023-30D8E2CDD175}"/>
              </a:ext>
            </a:extLst>
          </p:cNvPr>
          <p:cNvSpPr>
            <a:spLocks noGrp="1"/>
          </p:cNvSpPr>
          <p:nvPr>
            <p:ph type="sldNum" sz="quarter" idx="12"/>
          </p:nvPr>
        </p:nvSpPr>
        <p:spPr/>
        <p:txBody>
          <a:bodyPr/>
          <a:lstStyle/>
          <a:p>
            <a:fld id="{54F7ADD7-57F8-4E84-BC33-0C27E5943E87}" type="slidenum">
              <a:rPr lang="en-US" smtClean="0"/>
              <a:t>‹#›</a:t>
            </a:fld>
            <a:endParaRPr lang="en-US"/>
          </a:p>
        </p:txBody>
      </p:sp>
    </p:spTree>
    <p:extLst>
      <p:ext uri="{BB962C8B-B14F-4D97-AF65-F5344CB8AC3E}">
        <p14:creationId xmlns:p14="http://schemas.microsoft.com/office/powerpoint/2010/main" val="2448340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035873-C878-48B2-ABDF-EFE1986B4B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3D9951-AFBE-4E3C-B71D-D8F78BC94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C77FA-58C5-4838-BF14-F62A55C0F719}"/>
              </a:ext>
            </a:extLst>
          </p:cNvPr>
          <p:cNvSpPr>
            <a:spLocks noGrp="1"/>
          </p:cNvSpPr>
          <p:nvPr>
            <p:ph type="dt" sz="half" idx="10"/>
          </p:nvPr>
        </p:nvSpPr>
        <p:spPr/>
        <p:txBody>
          <a:bodyPr/>
          <a:lstStyle/>
          <a:p>
            <a:fld id="{AEB160DC-D908-4117-898A-D2B6B1FD8DE3}" type="datetimeFigureOut">
              <a:rPr lang="en-US" smtClean="0"/>
              <a:t>6/10/21</a:t>
            </a:fld>
            <a:endParaRPr lang="en-US"/>
          </a:p>
        </p:txBody>
      </p:sp>
      <p:sp>
        <p:nvSpPr>
          <p:cNvPr id="5" name="Footer Placeholder 4">
            <a:extLst>
              <a:ext uri="{FF2B5EF4-FFF2-40B4-BE49-F238E27FC236}">
                <a16:creationId xmlns:a16="http://schemas.microsoft.com/office/drawing/2014/main" id="{93F1878C-EFA7-48A8-9190-9B9A74F5B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A3170-0DA1-4476-BC84-A579580A18BA}"/>
              </a:ext>
            </a:extLst>
          </p:cNvPr>
          <p:cNvSpPr>
            <a:spLocks noGrp="1"/>
          </p:cNvSpPr>
          <p:nvPr>
            <p:ph type="sldNum" sz="quarter" idx="12"/>
          </p:nvPr>
        </p:nvSpPr>
        <p:spPr/>
        <p:txBody>
          <a:bodyPr/>
          <a:lstStyle/>
          <a:p>
            <a:fld id="{54F7ADD7-57F8-4E84-BC33-0C27E5943E87}" type="slidenum">
              <a:rPr lang="en-US" smtClean="0"/>
              <a:t>‹#›</a:t>
            </a:fld>
            <a:endParaRPr lang="en-US"/>
          </a:p>
        </p:txBody>
      </p:sp>
    </p:spTree>
    <p:extLst>
      <p:ext uri="{BB962C8B-B14F-4D97-AF65-F5344CB8AC3E}">
        <p14:creationId xmlns:p14="http://schemas.microsoft.com/office/powerpoint/2010/main" val="4100830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39E6521-31E4-480B-8212-82ACDE1CB2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BB7E607-4090-42B9-867D-659A6E2AAE2B}"/>
              </a:ext>
            </a:extLst>
          </p:cNvPr>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F1C4A44-515C-4F14-8962-B6027DA047DD}"/>
              </a:ext>
            </a:extLst>
          </p:cNvPr>
          <p:cNvSpPr>
            <a:spLocks noGrp="1"/>
          </p:cNvSpPr>
          <p:nvPr>
            <p:ph idx="1" hasCustomPrompt="1"/>
          </p:nvPr>
        </p:nvSpPr>
        <p:spPr/>
        <p:txBody>
          <a:bodyPr>
            <a:normAutofit/>
          </a:bodyPr>
          <a:lstStyle>
            <a:lvl1pPr marL="0" indent="0">
              <a:buNone/>
              <a:defRPr sz="2400">
                <a:latin typeface="Arial" panose="020B0604020202020204" pitchFamily="34" charset="0"/>
                <a:cs typeface="Arial" panose="020B0604020202020204" pitchFamily="34" charset="0"/>
              </a:defRPr>
            </a:lvl1pPr>
          </a:lstStyle>
          <a:p>
            <a:pPr lvl="0"/>
            <a:r>
              <a:rPr lang="en-US" dirty="0"/>
              <a:t>Add text here</a:t>
            </a:r>
          </a:p>
        </p:txBody>
      </p:sp>
      <p:sp>
        <p:nvSpPr>
          <p:cNvPr id="4" name="Date Placeholder 3">
            <a:extLst>
              <a:ext uri="{FF2B5EF4-FFF2-40B4-BE49-F238E27FC236}">
                <a16:creationId xmlns:a16="http://schemas.microsoft.com/office/drawing/2014/main" id="{E20461C6-8BFF-45F2-83C9-5A4F3ADA1738}"/>
              </a:ext>
            </a:extLst>
          </p:cNvPr>
          <p:cNvSpPr>
            <a:spLocks noGrp="1"/>
          </p:cNvSpPr>
          <p:nvPr>
            <p:ph type="dt" sz="half" idx="10"/>
          </p:nvPr>
        </p:nvSpPr>
        <p:spPr>
          <a:xfrm>
            <a:off x="1249680" y="6492875"/>
            <a:ext cx="2743200" cy="365125"/>
          </a:xfrm>
        </p:spPr>
        <p:txBody>
          <a:bodyPr/>
          <a:lstStyle>
            <a:lvl1pPr>
              <a:defRPr>
                <a:solidFill>
                  <a:schemeClr val="bg1"/>
                </a:solidFill>
              </a:defRPr>
            </a:lvl1pPr>
          </a:lstStyle>
          <a:p>
            <a:fld id="{AEB160DC-D908-4117-898A-D2B6B1FD8DE3}" type="datetimeFigureOut">
              <a:rPr lang="en-US" smtClean="0"/>
              <a:pPr/>
              <a:t>6/10/21</a:t>
            </a:fld>
            <a:endParaRPr lang="en-US" dirty="0"/>
          </a:p>
        </p:txBody>
      </p:sp>
      <p:sp>
        <p:nvSpPr>
          <p:cNvPr id="6" name="Slide Number Placeholder 5">
            <a:extLst>
              <a:ext uri="{FF2B5EF4-FFF2-40B4-BE49-F238E27FC236}">
                <a16:creationId xmlns:a16="http://schemas.microsoft.com/office/drawing/2014/main" id="{86EC9B4C-6DB3-4FAB-9DC6-A29C320EA905}"/>
              </a:ext>
            </a:extLst>
          </p:cNvPr>
          <p:cNvSpPr>
            <a:spLocks noGrp="1"/>
          </p:cNvSpPr>
          <p:nvPr>
            <p:ph type="sldNum" sz="quarter" idx="12"/>
          </p:nvPr>
        </p:nvSpPr>
        <p:spPr>
          <a:xfrm>
            <a:off x="9448800" y="6492875"/>
            <a:ext cx="2743200" cy="365125"/>
          </a:xfrm>
        </p:spPr>
        <p:txBody>
          <a:bodyPr/>
          <a:lstStyle>
            <a:lvl1pPr>
              <a:defRPr>
                <a:solidFill>
                  <a:schemeClr val="tx1"/>
                </a:solidFill>
              </a:defRPr>
            </a:lvl1pPr>
          </a:lstStyle>
          <a:p>
            <a:fld id="{54F7ADD7-57F8-4E84-BC33-0C27E5943E87}" type="slidenum">
              <a:rPr lang="en-US" smtClean="0"/>
              <a:pPr/>
              <a:t>‹#›</a:t>
            </a:fld>
            <a:endParaRPr lang="en-US" dirty="0"/>
          </a:p>
        </p:txBody>
      </p:sp>
    </p:spTree>
    <p:extLst>
      <p:ext uri="{BB962C8B-B14F-4D97-AF65-F5344CB8AC3E}">
        <p14:creationId xmlns:p14="http://schemas.microsoft.com/office/powerpoint/2010/main" val="326038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ternate Slide">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A948A7DD-A435-44AC-8442-30886C6A0B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BDB0793C-613C-49DC-86FC-8565F0ED0952}"/>
              </a:ext>
            </a:extLst>
          </p:cNvPr>
          <p:cNvSpPr>
            <a:spLocks noGrp="1"/>
          </p:cNvSpPr>
          <p:nvPr>
            <p:ph type="body" idx="1" hasCustomPrompt="1"/>
          </p:nvPr>
        </p:nvSpPr>
        <p:spPr>
          <a:xfrm>
            <a:off x="344424" y="274320"/>
            <a:ext cx="2590800" cy="501676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 here</a:t>
            </a:r>
          </a:p>
        </p:txBody>
      </p:sp>
      <p:sp>
        <p:nvSpPr>
          <p:cNvPr id="4" name="Date Placeholder 3">
            <a:extLst>
              <a:ext uri="{FF2B5EF4-FFF2-40B4-BE49-F238E27FC236}">
                <a16:creationId xmlns:a16="http://schemas.microsoft.com/office/drawing/2014/main" id="{16082160-B8BD-4B14-8A1A-3B069BF345BC}"/>
              </a:ext>
            </a:extLst>
          </p:cNvPr>
          <p:cNvSpPr>
            <a:spLocks noGrp="1"/>
          </p:cNvSpPr>
          <p:nvPr>
            <p:ph type="dt" sz="half" idx="10"/>
          </p:nvPr>
        </p:nvSpPr>
        <p:spPr>
          <a:xfrm>
            <a:off x="1222248" y="6492875"/>
            <a:ext cx="2743200" cy="365125"/>
          </a:xfrm>
        </p:spPr>
        <p:txBody>
          <a:bodyPr/>
          <a:lstStyle>
            <a:lvl1pPr>
              <a:defRPr>
                <a:solidFill>
                  <a:schemeClr val="bg1"/>
                </a:solidFill>
              </a:defRPr>
            </a:lvl1pPr>
          </a:lstStyle>
          <a:p>
            <a:fld id="{AEB160DC-D908-4117-898A-D2B6B1FD8DE3}" type="datetimeFigureOut">
              <a:rPr lang="en-US" smtClean="0"/>
              <a:pPr/>
              <a:t>6/10/21</a:t>
            </a:fld>
            <a:endParaRPr lang="en-US" dirty="0"/>
          </a:p>
        </p:txBody>
      </p:sp>
      <p:sp>
        <p:nvSpPr>
          <p:cNvPr id="6" name="Slide Number Placeholder 5">
            <a:extLst>
              <a:ext uri="{FF2B5EF4-FFF2-40B4-BE49-F238E27FC236}">
                <a16:creationId xmlns:a16="http://schemas.microsoft.com/office/drawing/2014/main" id="{F60CB3F1-AAA6-405F-B40E-CCB65C17E0FC}"/>
              </a:ext>
            </a:extLst>
          </p:cNvPr>
          <p:cNvSpPr>
            <a:spLocks noGrp="1"/>
          </p:cNvSpPr>
          <p:nvPr>
            <p:ph type="sldNum" sz="quarter" idx="12"/>
          </p:nvPr>
        </p:nvSpPr>
        <p:spPr>
          <a:xfrm>
            <a:off x="9378696" y="6492875"/>
            <a:ext cx="2743200" cy="365125"/>
          </a:xfrm>
        </p:spPr>
        <p:txBody>
          <a:bodyPr/>
          <a:lstStyle>
            <a:lvl1pPr>
              <a:defRPr>
                <a:solidFill>
                  <a:schemeClr val="tx1"/>
                </a:solidFill>
              </a:defRPr>
            </a:lvl1pPr>
          </a:lstStyle>
          <a:p>
            <a:fld id="{54F7ADD7-57F8-4E84-BC33-0C27E5943E87}" type="slidenum">
              <a:rPr lang="en-US" smtClean="0"/>
              <a:pPr/>
              <a:t>‹#›</a:t>
            </a:fld>
            <a:endParaRPr lang="en-US" dirty="0"/>
          </a:p>
        </p:txBody>
      </p:sp>
    </p:spTree>
    <p:extLst>
      <p:ext uri="{BB962C8B-B14F-4D97-AF65-F5344CB8AC3E}">
        <p14:creationId xmlns:p14="http://schemas.microsoft.com/office/powerpoint/2010/main" val="354464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3DE7-E7FB-47B3-8FDD-114ED64F41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DFB7F2-79B0-45A5-A719-DE0C8716FD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C39696-DCBB-4FB0-9C8E-6DC5AD5C07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3C8057-8997-46AC-A3C1-C04947E208E5}"/>
              </a:ext>
            </a:extLst>
          </p:cNvPr>
          <p:cNvSpPr>
            <a:spLocks noGrp="1"/>
          </p:cNvSpPr>
          <p:nvPr>
            <p:ph type="dt" sz="half" idx="10"/>
          </p:nvPr>
        </p:nvSpPr>
        <p:spPr/>
        <p:txBody>
          <a:bodyPr/>
          <a:lstStyle/>
          <a:p>
            <a:fld id="{AEB160DC-D908-4117-898A-D2B6B1FD8DE3}" type="datetimeFigureOut">
              <a:rPr lang="en-US" smtClean="0"/>
              <a:t>6/10/21</a:t>
            </a:fld>
            <a:endParaRPr lang="en-US"/>
          </a:p>
        </p:txBody>
      </p:sp>
      <p:sp>
        <p:nvSpPr>
          <p:cNvPr id="6" name="Footer Placeholder 5">
            <a:extLst>
              <a:ext uri="{FF2B5EF4-FFF2-40B4-BE49-F238E27FC236}">
                <a16:creationId xmlns:a16="http://schemas.microsoft.com/office/drawing/2014/main" id="{5D24EBE5-17D4-4F15-A186-38F5868409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A4E9F7-3B48-421A-9F76-226110B06B31}"/>
              </a:ext>
            </a:extLst>
          </p:cNvPr>
          <p:cNvSpPr>
            <a:spLocks noGrp="1"/>
          </p:cNvSpPr>
          <p:nvPr>
            <p:ph type="sldNum" sz="quarter" idx="12"/>
          </p:nvPr>
        </p:nvSpPr>
        <p:spPr/>
        <p:txBody>
          <a:bodyPr/>
          <a:lstStyle/>
          <a:p>
            <a:fld id="{54F7ADD7-57F8-4E84-BC33-0C27E5943E87}" type="slidenum">
              <a:rPr lang="en-US" smtClean="0"/>
              <a:t>‹#›</a:t>
            </a:fld>
            <a:endParaRPr lang="en-US"/>
          </a:p>
        </p:txBody>
      </p:sp>
    </p:spTree>
    <p:extLst>
      <p:ext uri="{BB962C8B-B14F-4D97-AF65-F5344CB8AC3E}">
        <p14:creationId xmlns:p14="http://schemas.microsoft.com/office/powerpoint/2010/main" val="209559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7743-59DE-41BA-A50E-E82F7EA2C0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DE1FE5-CB0B-4D5A-BADC-412DEC461F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E21E5A-5975-4C52-B3C5-5BA3DC5B4D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4B905C-11EC-4816-975D-36255B639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623139-1865-4EED-B851-6106F8832F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A97F7A-260E-4C89-9E95-BB4A8BD6A4D9}"/>
              </a:ext>
            </a:extLst>
          </p:cNvPr>
          <p:cNvSpPr>
            <a:spLocks noGrp="1"/>
          </p:cNvSpPr>
          <p:nvPr>
            <p:ph type="dt" sz="half" idx="10"/>
          </p:nvPr>
        </p:nvSpPr>
        <p:spPr/>
        <p:txBody>
          <a:bodyPr/>
          <a:lstStyle/>
          <a:p>
            <a:fld id="{AEB160DC-D908-4117-898A-D2B6B1FD8DE3}" type="datetimeFigureOut">
              <a:rPr lang="en-US" smtClean="0"/>
              <a:t>6/10/21</a:t>
            </a:fld>
            <a:endParaRPr lang="en-US"/>
          </a:p>
        </p:txBody>
      </p:sp>
      <p:sp>
        <p:nvSpPr>
          <p:cNvPr id="8" name="Footer Placeholder 7">
            <a:extLst>
              <a:ext uri="{FF2B5EF4-FFF2-40B4-BE49-F238E27FC236}">
                <a16:creationId xmlns:a16="http://schemas.microsoft.com/office/drawing/2014/main" id="{E2A05145-5DDC-4C7B-A614-68EF7E84A1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E37565-326E-45E6-8B61-9D5D1D418EC5}"/>
              </a:ext>
            </a:extLst>
          </p:cNvPr>
          <p:cNvSpPr>
            <a:spLocks noGrp="1"/>
          </p:cNvSpPr>
          <p:nvPr>
            <p:ph type="sldNum" sz="quarter" idx="12"/>
          </p:nvPr>
        </p:nvSpPr>
        <p:spPr/>
        <p:txBody>
          <a:bodyPr/>
          <a:lstStyle/>
          <a:p>
            <a:fld id="{54F7ADD7-57F8-4E84-BC33-0C27E5943E87}" type="slidenum">
              <a:rPr lang="en-US" smtClean="0"/>
              <a:t>‹#›</a:t>
            </a:fld>
            <a:endParaRPr lang="en-US"/>
          </a:p>
        </p:txBody>
      </p:sp>
    </p:spTree>
    <p:extLst>
      <p:ext uri="{BB962C8B-B14F-4D97-AF65-F5344CB8AC3E}">
        <p14:creationId xmlns:p14="http://schemas.microsoft.com/office/powerpoint/2010/main" val="174058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DADBB-E996-4E5C-B8F4-49B5E095CC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2C9EF2-429B-4970-A78A-5755DF5AE54C}"/>
              </a:ext>
            </a:extLst>
          </p:cNvPr>
          <p:cNvSpPr>
            <a:spLocks noGrp="1"/>
          </p:cNvSpPr>
          <p:nvPr>
            <p:ph type="dt" sz="half" idx="10"/>
          </p:nvPr>
        </p:nvSpPr>
        <p:spPr/>
        <p:txBody>
          <a:bodyPr/>
          <a:lstStyle/>
          <a:p>
            <a:fld id="{AEB160DC-D908-4117-898A-D2B6B1FD8DE3}" type="datetimeFigureOut">
              <a:rPr lang="en-US" smtClean="0"/>
              <a:t>6/10/21</a:t>
            </a:fld>
            <a:endParaRPr lang="en-US"/>
          </a:p>
        </p:txBody>
      </p:sp>
      <p:sp>
        <p:nvSpPr>
          <p:cNvPr id="4" name="Footer Placeholder 3">
            <a:extLst>
              <a:ext uri="{FF2B5EF4-FFF2-40B4-BE49-F238E27FC236}">
                <a16:creationId xmlns:a16="http://schemas.microsoft.com/office/drawing/2014/main" id="{35E53B6D-9A10-4561-BFA9-AF31BC0F76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2C3CC3-46DD-410D-B481-09BE8E71ECDC}"/>
              </a:ext>
            </a:extLst>
          </p:cNvPr>
          <p:cNvSpPr>
            <a:spLocks noGrp="1"/>
          </p:cNvSpPr>
          <p:nvPr>
            <p:ph type="sldNum" sz="quarter" idx="12"/>
          </p:nvPr>
        </p:nvSpPr>
        <p:spPr/>
        <p:txBody>
          <a:bodyPr/>
          <a:lstStyle/>
          <a:p>
            <a:fld id="{54F7ADD7-57F8-4E84-BC33-0C27E5943E87}" type="slidenum">
              <a:rPr lang="en-US" smtClean="0"/>
              <a:t>‹#›</a:t>
            </a:fld>
            <a:endParaRPr lang="en-US"/>
          </a:p>
        </p:txBody>
      </p:sp>
    </p:spTree>
    <p:extLst>
      <p:ext uri="{BB962C8B-B14F-4D97-AF65-F5344CB8AC3E}">
        <p14:creationId xmlns:p14="http://schemas.microsoft.com/office/powerpoint/2010/main" val="29514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96EA0-56E7-4C1F-AB8A-1F1948F29F0D}"/>
              </a:ext>
            </a:extLst>
          </p:cNvPr>
          <p:cNvSpPr>
            <a:spLocks noGrp="1"/>
          </p:cNvSpPr>
          <p:nvPr>
            <p:ph type="dt" sz="half" idx="10"/>
          </p:nvPr>
        </p:nvSpPr>
        <p:spPr/>
        <p:txBody>
          <a:bodyPr/>
          <a:lstStyle/>
          <a:p>
            <a:fld id="{AEB160DC-D908-4117-898A-D2B6B1FD8DE3}" type="datetimeFigureOut">
              <a:rPr lang="en-US" smtClean="0"/>
              <a:t>6/10/21</a:t>
            </a:fld>
            <a:endParaRPr lang="en-US"/>
          </a:p>
        </p:txBody>
      </p:sp>
      <p:sp>
        <p:nvSpPr>
          <p:cNvPr id="3" name="Footer Placeholder 2">
            <a:extLst>
              <a:ext uri="{FF2B5EF4-FFF2-40B4-BE49-F238E27FC236}">
                <a16:creationId xmlns:a16="http://schemas.microsoft.com/office/drawing/2014/main" id="{560E9D83-43BF-438F-8FEB-80A2156BE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20696A-F973-4A70-9687-A731DA197D1E}"/>
              </a:ext>
            </a:extLst>
          </p:cNvPr>
          <p:cNvSpPr>
            <a:spLocks noGrp="1"/>
          </p:cNvSpPr>
          <p:nvPr>
            <p:ph type="sldNum" sz="quarter" idx="12"/>
          </p:nvPr>
        </p:nvSpPr>
        <p:spPr/>
        <p:txBody>
          <a:bodyPr/>
          <a:lstStyle/>
          <a:p>
            <a:fld id="{54F7ADD7-57F8-4E84-BC33-0C27E5943E87}" type="slidenum">
              <a:rPr lang="en-US" smtClean="0"/>
              <a:t>‹#›</a:t>
            </a:fld>
            <a:endParaRPr lang="en-US"/>
          </a:p>
        </p:txBody>
      </p:sp>
    </p:spTree>
    <p:extLst>
      <p:ext uri="{BB962C8B-B14F-4D97-AF65-F5344CB8AC3E}">
        <p14:creationId xmlns:p14="http://schemas.microsoft.com/office/powerpoint/2010/main" val="371949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7596-DC83-42AE-A510-33B3A2199D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FC17A3-FAB2-4AAD-9B32-4DC944EAB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5E43F9-6603-410D-BFEE-CF2385FEC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6F1E1C-EC8E-417C-8C8C-400EE3303B45}"/>
              </a:ext>
            </a:extLst>
          </p:cNvPr>
          <p:cNvSpPr>
            <a:spLocks noGrp="1"/>
          </p:cNvSpPr>
          <p:nvPr>
            <p:ph type="dt" sz="half" idx="10"/>
          </p:nvPr>
        </p:nvSpPr>
        <p:spPr/>
        <p:txBody>
          <a:bodyPr/>
          <a:lstStyle/>
          <a:p>
            <a:fld id="{AEB160DC-D908-4117-898A-D2B6B1FD8DE3}" type="datetimeFigureOut">
              <a:rPr lang="en-US" smtClean="0"/>
              <a:t>6/10/21</a:t>
            </a:fld>
            <a:endParaRPr lang="en-US"/>
          </a:p>
        </p:txBody>
      </p:sp>
      <p:sp>
        <p:nvSpPr>
          <p:cNvPr id="6" name="Footer Placeholder 5">
            <a:extLst>
              <a:ext uri="{FF2B5EF4-FFF2-40B4-BE49-F238E27FC236}">
                <a16:creationId xmlns:a16="http://schemas.microsoft.com/office/drawing/2014/main" id="{EF22D871-F759-4BC0-AD80-7142BE2876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5BD897-4FA6-49AB-A845-C8A5983415FB}"/>
              </a:ext>
            </a:extLst>
          </p:cNvPr>
          <p:cNvSpPr>
            <a:spLocks noGrp="1"/>
          </p:cNvSpPr>
          <p:nvPr>
            <p:ph type="sldNum" sz="quarter" idx="12"/>
          </p:nvPr>
        </p:nvSpPr>
        <p:spPr/>
        <p:txBody>
          <a:bodyPr/>
          <a:lstStyle/>
          <a:p>
            <a:fld id="{54F7ADD7-57F8-4E84-BC33-0C27E5943E87}" type="slidenum">
              <a:rPr lang="en-US" smtClean="0"/>
              <a:t>‹#›</a:t>
            </a:fld>
            <a:endParaRPr lang="en-US"/>
          </a:p>
        </p:txBody>
      </p:sp>
    </p:spTree>
    <p:extLst>
      <p:ext uri="{BB962C8B-B14F-4D97-AF65-F5344CB8AC3E}">
        <p14:creationId xmlns:p14="http://schemas.microsoft.com/office/powerpoint/2010/main" val="399964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C06DA-B433-441F-BE3D-525D1DE122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E6EFD2-3B45-4166-AC7A-3197773BE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DEC9B2-CD75-4B86-8532-50553A3D8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F6982-8B29-4659-A623-A365EDA037BE}"/>
              </a:ext>
            </a:extLst>
          </p:cNvPr>
          <p:cNvSpPr>
            <a:spLocks noGrp="1"/>
          </p:cNvSpPr>
          <p:nvPr>
            <p:ph type="dt" sz="half" idx="10"/>
          </p:nvPr>
        </p:nvSpPr>
        <p:spPr/>
        <p:txBody>
          <a:bodyPr/>
          <a:lstStyle/>
          <a:p>
            <a:fld id="{AEB160DC-D908-4117-898A-D2B6B1FD8DE3}" type="datetimeFigureOut">
              <a:rPr lang="en-US" smtClean="0"/>
              <a:t>6/10/21</a:t>
            </a:fld>
            <a:endParaRPr lang="en-US"/>
          </a:p>
        </p:txBody>
      </p:sp>
      <p:sp>
        <p:nvSpPr>
          <p:cNvPr id="6" name="Footer Placeholder 5">
            <a:extLst>
              <a:ext uri="{FF2B5EF4-FFF2-40B4-BE49-F238E27FC236}">
                <a16:creationId xmlns:a16="http://schemas.microsoft.com/office/drawing/2014/main" id="{2C25FFCB-0C4C-4299-B383-ACC1BF2F1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B6B4AC-5AA7-4DB9-B37B-D67D9EA65751}"/>
              </a:ext>
            </a:extLst>
          </p:cNvPr>
          <p:cNvSpPr>
            <a:spLocks noGrp="1"/>
          </p:cNvSpPr>
          <p:nvPr>
            <p:ph type="sldNum" sz="quarter" idx="12"/>
          </p:nvPr>
        </p:nvSpPr>
        <p:spPr/>
        <p:txBody>
          <a:bodyPr/>
          <a:lstStyle/>
          <a:p>
            <a:fld id="{54F7ADD7-57F8-4E84-BC33-0C27E5943E87}" type="slidenum">
              <a:rPr lang="en-US" smtClean="0"/>
              <a:t>‹#›</a:t>
            </a:fld>
            <a:endParaRPr lang="en-US"/>
          </a:p>
        </p:txBody>
      </p:sp>
    </p:spTree>
    <p:extLst>
      <p:ext uri="{BB962C8B-B14F-4D97-AF65-F5344CB8AC3E}">
        <p14:creationId xmlns:p14="http://schemas.microsoft.com/office/powerpoint/2010/main" val="218325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47A025-17B7-4374-A2BC-4D11F50CC0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43119A-4D76-4954-BF8A-3344062EE4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4CA9B-3017-4774-8F72-7E17B4F2E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B160DC-D908-4117-898A-D2B6B1FD8DE3}" type="datetimeFigureOut">
              <a:rPr lang="en-US" smtClean="0"/>
              <a:t>6/10/21</a:t>
            </a:fld>
            <a:endParaRPr lang="en-US"/>
          </a:p>
        </p:txBody>
      </p:sp>
      <p:sp>
        <p:nvSpPr>
          <p:cNvPr id="5" name="Footer Placeholder 4">
            <a:extLst>
              <a:ext uri="{FF2B5EF4-FFF2-40B4-BE49-F238E27FC236}">
                <a16:creationId xmlns:a16="http://schemas.microsoft.com/office/drawing/2014/main" id="{9B2E6783-37D8-4692-B5E1-3A9D0B453D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364669-95FD-428F-8E75-86C0281D4B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7ADD7-57F8-4E84-BC33-0C27E5943E87}" type="slidenum">
              <a:rPr lang="en-US" smtClean="0"/>
              <a:t>‹#›</a:t>
            </a:fld>
            <a:endParaRPr lang="en-US"/>
          </a:p>
        </p:txBody>
      </p:sp>
    </p:spTree>
    <p:extLst>
      <p:ext uri="{BB962C8B-B14F-4D97-AF65-F5344CB8AC3E}">
        <p14:creationId xmlns:p14="http://schemas.microsoft.com/office/powerpoint/2010/main" val="1314650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8.png"/><Relationship Id="rId5" Type="http://schemas.openxmlformats.org/officeDocument/2006/relationships/image" Target="../media/image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1E82-640C-4B9F-B2DB-DC210D96CAB4}"/>
              </a:ext>
            </a:extLst>
          </p:cNvPr>
          <p:cNvSpPr>
            <a:spLocks noGrp="1"/>
          </p:cNvSpPr>
          <p:nvPr>
            <p:ph type="ctrTitle"/>
          </p:nvPr>
        </p:nvSpPr>
        <p:spPr>
          <a:xfrm>
            <a:off x="1433285" y="3429000"/>
            <a:ext cx="9144000" cy="967931"/>
          </a:xfrm>
        </p:spPr>
        <p:txBody>
          <a:bodyPr>
            <a:normAutofit fontScale="90000"/>
          </a:bodyPr>
          <a:lstStyle/>
          <a:p>
            <a:r>
              <a:rPr lang="en-US" b="1" dirty="0"/>
              <a:t>It’s Not You, It’s PowerPoint: </a:t>
            </a:r>
            <a:br>
              <a:rPr lang="en-US" b="1" dirty="0"/>
            </a:br>
            <a:r>
              <a:rPr lang="en-US" sz="3600" dirty="0"/>
              <a:t>Why it’s time to fall in love with real-time reporting</a:t>
            </a:r>
          </a:p>
        </p:txBody>
      </p:sp>
      <p:sp>
        <p:nvSpPr>
          <p:cNvPr id="3" name="Subtitle 2">
            <a:extLst>
              <a:ext uri="{FF2B5EF4-FFF2-40B4-BE49-F238E27FC236}">
                <a16:creationId xmlns:a16="http://schemas.microsoft.com/office/drawing/2014/main" id="{1C7B5061-D60D-42D4-A5D5-537F328C91AE}"/>
              </a:ext>
            </a:extLst>
          </p:cNvPr>
          <p:cNvSpPr>
            <a:spLocks noGrp="1"/>
          </p:cNvSpPr>
          <p:nvPr>
            <p:ph type="subTitle" idx="1"/>
          </p:nvPr>
        </p:nvSpPr>
        <p:spPr>
          <a:xfrm>
            <a:off x="1190170" y="4823201"/>
            <a:ext cx="9630229" cy="1238262"/>
          </a:xfrm>
        </p:spPr>
        <p:txBody>
          <a:bodyPr>
            <a:normAutofit fontScale="47500" lnSpcReduction="20000"/>
          </a:bodyPr>
          <a:lstStyle/>
          <a:p>
            <a:r>
              <a:rPr lang="en-US" dirty="0"/>
              <a:t>Lieutenant General Karen Dyson, US Army (ret.)</a:t>
            </a:r>
          </a:p>
          <a:p>
            <a:r>
              <a:rPr lang="en-US" dirty="0"/>
              <a:t>Brian Brinkmann, </a:t>
            </a:r>
            <a:r>
              <a:rPr lang="en-US" dirty="0" err="1"/>
              <a:t>Agilence</a:t>
            </a:r>
            <a:r>
              <a:rPr lang="en-US" dirty="0"/>
              <a:t> Inc</a:t>
            </a:r>
          </a:p>
          <a:p>
            <a:r>
              <a:rPr lang="en-US" dirty="0"/>
              <a:t>Ben Mathew, </a:t>
            </a:r>
            <a:r>
              <a:rPr lang="en-US" dirty="0" err="1"/>
              <a:t>Qrvey</a:t>
            </a:r>
            <a:endParaRPr lang="en-US" dirty="0"/>
          </a:p>
          <a:p>
            <a:r>
              <a:rPr lang="en-US" dirty="0"/>
              <a:t>Ryan McCullough, Decision Lens</a:t>
            </a:r>
          </a:p>
          <a:p>
            <a:r>
              <a:rPr lang="en-US" dirty="0"/>
              <a:t>Moderator: Josh Martin, Decision Lens</a:t>
            </a:r>
          </a:p>
          <a:p>
            <a:endParaRPr lang="en-US" dirty="0"/>
          </a:p>
        </p:txBody>
      </p:sp>
    </p:spTree>
    <p:extLst>
      <p:ext uri="{BB962C8B-B14F-4D97-AF65-F5344CB8AC3E}">
        <p14:creationId xmlns:p14="http://schemas.microsoft.com/office/powerpoint/2010/main" val="87996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6C1F-05B9-42E4-A773-B62BAB9AB03F}"/>
              </a:ext>
            </a:extLst>
          </p:cNvPr>
          <p:cNvSpPr>
            <a:spLocks noGrp="1"/>
          </p:cNvSpPr>
          <p:nvPr>
            <p:ph type="title"/>
          </p:nvPr>
        </p:nvSpPr>
        <p:spPr/>
        <p:txBody>
          <a:bodyPr/>
          <a:lstStyle/>
          <a:p>
            <a:r>
              <a:rPr lang="en-US" dirty="0"/>
              <a:t>Step 3: Using Analytics Efficiently</a:t>
            </a:r>
          </a:p>
        </p:txBody>
      </p:sp>
      <p:sp>
        <p:nvSpPr>
          <p:cNvPr id="3" name="Content Placeholder 2">
            <a:extLst>
              <a:ext uri="{FF2B5EF4-FFF2-40B4-BE49-F238E27FC236}">
                <a16:creationId xmlns:a16="http://schemas.microsoft.com/office/drawing/2014/main" id="{53461FBF-7D3D-42C1-A2B4-EF7DF6573034}"/>
              </a:ext>
            </a:extLst>
          </p:cNvPr>
          <p:cNvSpPr>
            <a:spLocks noGrp="1"/>
          </p:cNvSpPr>
          <p:nvPr>
            <p:ph idx="1"/>
          </p:nvPr>
        </p:nvSpPr>
        <p:spPr>
          <a:xfrm>
            <a:off x="838200" y="1825625"/>
            <a:ext cx="6275294" cy="3086691"/>
          </a:xfrm>
        </p:spPr>
        <p:txBody>
          <a:bodyPr/>
          <a:lstStyle/>
          <a:p>
            <a:pPr marL="342900" indent="-342900">
              <a:buFont typeface="Arial" panose="020B0604020202020204" pitchFamily="34" charset="0"/>
              <a:buChar char="•"/>
            </a:pPr>
            <a:r>
              <a:rPr lang="en-US" dirty="0"/>
              <a:t>Embedded Reporting and Analytics</a:t>
            </a:r>
          </a:p>
          <a:p>
            <a:pPr marL="342900" indent="-342900">
              <a:buFont typeface="Arial" panose="020B0604020202020204" pitchFamily="34" charset="0"/>
              <a:buChar char="•"/>
            </a:pPr>
            <a:r>
              <a:rPr lang="en-US" dirty="0"/>
              <a:t>Benefits </a:t>
            </a:r>
          </a:p>
          <a:p>
            <a:pPr marL="1028700" lvl="1" indent="-342900"/>
            <a:r>
              <a:rPr lang="en-US" dirty="0"/>
              <a:t>Custom visualizations</a:t>
            </a:r>
          </a:p>
          <a:p>
            <a:pPr marL="1028700" lvl="1" indent="-342900"/>
            <a:r>
              <a:rPr lang="en-US" dirty="0"/>
              <a:t>No more swivel chair effect</a:t>
            </a:r>
          </a:p>
          <a:p>
            <a:pPr marL="342900" indent="-342900">
              <a:buFont typeface="Arial" panose="020B0604020202020204" pitchFamily="34" charset="0"/>
              <a:buChar char="•"/>
            </a:pPr>
            <a:r>
              <a:rPr lang="en-US" dirty="0"/>
              <a:t>The Future</a:t>
            </a:r>
          </a:p>
          <a:p>
            <a:pPr marL="1028700" lvl="1" indent="-342900"/>
            <a:r>
              <a:rPr lang="en-US" dirty="0"/>
              <a:t>Cloud-native</a:t>
            </a:r>
          </a:p>
          <a:p>
            <a:pPr marL="1028700" lvl="1" indent="-342900"/>
            <a:r>
              <a:rPr lang="en-US" dirty="0"/>
              <a:t>Automation everywhere</a:t>
            </a:r>
          </a:p>
        </p:txBody>
      </p:sp>
      <p:pic>
        <p:nvPicPr>
          <p:cNvPr id="4" name="Picture 3" descr="A picture containing person, smiling, male&#10;&#10;Description automatically generated">
            <a:extLst>
              <a:ext uri="{FF2B5EF4-FFF2-40B4-BE49-F238E27FC236}">
                <a16:creationId xmlns:a16="http://schemas.microsoft.com/office/drawing/2014/main" id="{5B67F4A8-CDEE-F041-B297-E47D094627F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65774" y="898100"/>
            <a:ext cx="4014216" cy="4014216"/>
          </a:xfrm>
          <a:prstGeom prst="rect">
            <a:avLst/>
          </a:prstGeom>
        </p:spPr>
      </p:pic>
      <p:sp>
        <p:nvSpPr>
          <p:cNvPr id="7" name="TextBox 6">
            <a:extLst>
              <a:ext uri="{FF2B5EF4-FFF2-40B4-BE49-F238E27FC236}">
                <a16:creationId xmlns:a16="http://schemas.microsoft.com/office/drawing/2014/main" id="{BD57F70D-F287-534B-98F9-3CA9385622F4}"/>
              </a:ext>
            </a:extLst>
          </p:cNvPr>
          <p:cNvSpPr txBox="1"/>
          <p:nvPr/>
        </p:nvSpPr>
        <p:spPr>
          <a:xfrm>
            <a:off x="8681205" y="4450651"/>
            <a:ext cx="2183354" cy="923330"/>
          </a:xfrm>
          <a:prstGeom prst="rect">
            <a:avLst/>
          </a:prstGeom>
          <a:noFill/>
        </p:spPr>
        <p:txBody>
          <a:bodyPr wrap="none" rtlCol="0">
            <a:spAutoFit/>
          </a:bodyPr>
          <a:lstStyle/>
          <a:p>
            <a:pPr algn="ctr"/>
            <a:r>
              <a:rPr lang="en-US" b="1" i="1" dirty="0"/>
              <a:t>Ben Mathew</a:t>
            </a:r>
          </a:p>
          <a:p>
            <a:pPr algn="ctr"/>
            <a:r>
              <a:rPr lang="en-US" i="1" dirty="0"/>
              <a:t>Chief Revenue Officer</a:t>
            </a:r>
          </a:p>
          <a:p>
            <a:pPr algn="ctr"/>
            <a:r>
              <a:rPr lang="en-US" i="1" dirty="0" err="1"/>
              <a:t>Qrvey</a:t>
            </a:r>
            <a:endParaRPr lang="en-US" i="1" dirty="0"/>
          </a:p>
        </p:txBody>
      </p:sp>
    </p:spTree>
    <p:extLst>
      <p:ext uri="{BB962C8B-B14F-4D97-AF65-F5344CB8AC3E}">
        <p14:creationId xmlns:p14="http://schemas.microsoft.com/office/powerpoint/2010/main" val="4239513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9807F9F1-A895-5E44-B18B-62AF63975D65}"/>
              </a:ext>
            </a:extLst>
          </p:cNvPr>
          <p:cNvPicPr>
            <a:picLocks noChangeAspect="1"/>
          </p:cNvPicPr>
          <p:nvPr/>
        </p:nvPicPr>
        <p:blipFill rotWithShape="1">
          <a:blip r:embed="rId2">
            <a:extLst>
              <a:ext uri="{28A0092B-C50C-407E-A947-70E740481C1C}">
                <a14:useLocalDpi xmlns:a14="http://schemas.microsoft.com/office/drawing/2010/main" val="0"/>
              </a:ext>
            </a:extLst>
          </a:blip>
          <a:srcRect t="2157" r="27329" b="5294"/>
          <a:stretch/>
        </p:blipFill>
        <p:spPr>
          <a:xfrm>
            <a:off x="3237815" y="-269107"/>
            <a:ext cx="8954185" cy="7127107"/>
          </a:xfrm>
          <a:prstGeom prst="rect">
            <a:avLst/>
          </a:prstGeom>
        </p:spPr>
      </p:pic>
      <p:sp>
        <p:nvSpPr>
          <p:cNvPr id="13" name="Text Placeholder 12">
            <a:extLst>
              <a:ext uri="{FF2B5EF4-FFF2-40B4-BE49-F238E27FC236}">
                <a16:creationId xmlns:a16="http://schemas.microsoft.com/office/drawing/2014/main" id="{642E7A00-18F3-A345-B06C-CB3BCF170E63}"/>
              </a:ext>
            </a:extLst>
          </p:cNvPr>
          <p:cNvSpPr>
            <a:spLocks noGrp="1"/>
          </p:cNvSpPr>
          <p:nvPr>
            <p:ph type="body" idx="1"/>
          </p:nvPr>
        </p:nvSpPr>
        <p:spPr/>
        <p:txBody>
          <a:bodyPr/>
          <a:lstStyle/>
          <a:p>
            <a:r>
              <a:rPr lang="en-US" dirty="0"/>
              <a:t>How Decision Lens uses Embedded Analytics</a:t>
            </a:r>
          </a:p>
        </p:txBody>
      </p:sp>
    </p:spTree>
    <p:extLst>
      <p:ext uri="{BB962C8B-B14F-4D97-AF65-F5344CB8AC3E}">
        <p14:creationId xmlns:p14="http://schemas.microsoft.com/office/powerpoint/2010/main" val="4003032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CC5F973F-8720-B447-8911-C5E27339CD89}"/>
              </a:ext>
            </a:extLst>
          </p:cNvPr>
          <p:cNvPicPr>
            <a:picLocks noChangeAspect="1"/>
          </p:cNvPicPr>
          <p:nvPr/>
        </p:nvPicPr>
        <p:blipFill rotWithShape="1">
          <a:blip r:embed="rId2">
            <a:extLst>
              <a:ext uri="{28A0092B-C50C-407E-A947-70E740481C1C}">
                <a14:useLocalDpi xmlns:a14="http://schemas.microsoft.com/office/drawing/2010/main" val="0"/>
              </a:ext>
            </a:extLst>
          </a:blip>
          <a:srcRect t="51249" r="27329" b="31175"/>
          <a:stretch/>
        </p:blipFill>
        <p:spPr>
          <a:xfrm>
            <a:off x="624815" y="634157"/>
            <a:ext cx="10942370" cy="1653989"/>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5CF64BE4-3AD0-F64E-9351-9B7115EA159C}"/>
              </a:ext>
            </a:extLst>
          </p:cNvPr>
          <p:cNvPicPr>
            <a:picLocks noChangeAspect="1"/>
          </p:cNvPicPr>
          <p:nvPr/>
        </p:nvPicPr>
        <p:blipFill rotWithShape="1">
          <a:blip r:embed="rId2">
            <a:extLst>
              <a:ext uri="{28A0092B-C50C-407E-A947-70E740481C1C}">
                <a14:useLocalDpi xmlns:a14="http://schemas.microsoft.com/office/drawing/2010/main" val="0"/>
              </a:ext>
            </a:extLst>
          </a:blip>
          <a:srcRect t="22088" r="27329" b="63851"/>
          <a:stretch/>
        </p:blipFill>
        <p:spPr>
          <a:xfrm>
            <a:off x="624815" y="2288146"/>
            <a:ext cx="10942370" cy="1323191"/>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869DC415-CC54-A344-92F5-ED879D8F0FA8}"/>
              </a:ext>
            </a:extLst>
          </p:cNvPr>
          <p:cNvPicPr>
            <a:picLocks noChangeAspect="1"/>
          </p:cNvPicPr>
          <p:nvPr/>
        </p:nvPicPr>
        <p:blipFill rotWithShape="1">
          <a:blip r:embed="rId2">
            <a:extLst>
              <a:ext uri="{28A0092B-C50C-407E-A947-70E740481C1C}">
                <a14:useLocalDpi xmlns:a14="http://schemas.microsoft.com/office/drawing/2010/main" val="0"/>
              </a:ext>
            </a:extLst>
          </a:blip>
          <a:srcRect t="36150" r="27329" b="47712"/>
          <a:stretch/>
        </p:blipFill>
        <p:spPr>
          <a:xfrm>
            <a:off x="621739" y="3646299"/>
            <a:ext cx="10948522" cy="1519516"/>
          </a:xfrm>
          <a:prstGeom prst="rect">
            <a:avLst/>
          </a:prstGeom>
        </p:spPr>
      </p:pic>
    </p:spTree>
    <p:extLst>
      <p:ext uri="{BB962C8B-B14F-4D97-AF65-F5344CB8AC3E}">
        <p14:creationId xmlns:p14="http://schemas.microsoft.com/office/powerpoint/2010/main" val="274062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FDA8A6-1846-4DCA-8862-0896C8C539C5}"/>
              </a:ext>
            </a:extLst>
          </p:cNvPr>
          <p:cNvSpPr>
            <a:spLocks noGrp="1"/>
          </p:cNvSpPr>
          <p:nvPr>
            <p:ph type="body" idx="1"/>
          </p:nvPr>
        </p:nvSpPr>
        <p:spPr>
          <a:xfrm>
            <a:off x="306508" y="533016"/>
            <a:ext cx="2815635" cy="5016769"/>
          </a:xfrm>
        </p:spPr>
        <p:txBody>
          <a:bodyPr>
            <a:normAutofit/>
          </a:bodyPr>
          <a:lstStyle/>
          <a:p>
            <a:r>
              <a:rPr lang="en-US" sz="4200" dirty="0"/>
              <a:t>Better Reporting Requires all the Options</a:t>
            </a:r>
          </a:p>
        </p:txBody>
      </p:sp>
      <p:sp>
        <p:nvSpPr>
          <p:cNvPr id="2" name="TextBox 1">
            <a:extLst>
              <a:ext uri="{FF2B5EF4-FFF2-40B4-BE49-F238E27FC236}">
                <a16:creationId xmlns:a16="http://schemas.microsoft.com/office/drawing/2014/main" id="{04484D4E-58F1-3A45-93D5-BC419571BD65}"/>
              </a:ext>
            </a:extLst>
          </p:cNvPr>
          <p:cNvSpPr txBox="1"/>
          <p:nvPr/>
        </p:nvSpPr>
        <p:spPr>
          <a:xfrm>
            <a:off x="3830063" y="1546412"/>
            <a:ext cx="7209972" cy="2554545"/>
          </a:xfrm>
          <a:prstGeom prst="rect">
            <a:avLst/>
          </a:prstGeom>
          <a:noFill/>
        </p:spPr>
        <p:txBody>
          <a:bodyPr wrap="square" rtlCol="0">
            <a:spAutoFit/>
          </a:bodyPr>
          <a:lstStyle/>
          <a:p>
            <a:pPr marL="342900" indent="-342900">
              <a:buAutoNum type="arabicPeriod"/>
            </a:pPr>
            <a:r>
              <a:rPr lang="en-US" sz="4000" dirty="0"/>
              <a:t> Get the Data Right</a:t>
            </a:r>
          </a:p>
          <a:p>
            <a:pPr marL="342900" indent="-342900">
              <a:buAutoNum type="arabicPeriod"/>
            </a:pPr>
            <a:r>
              <a:rPr lang="en-US" sz="4000" dirty="0"/>
              <a:t> Use the tools you have</a:t>
            </a:r>
          </a:p>
          <a:p>
            <a:pPr marL="342900" indent="-342900">
              <a:buAutoNum type="arabicPeriod"/>
            </a:pPr>
            <a:r>
              <a:rPr lang="en-US" sz="4000" dirty="0"/>
              <a:t> Use analytics efficiently</a:t>
            </a:r>
          </a:p>
          <a:p>
            <a:pPr marL="342900" indent="-342900">
              <a:buAutoNum type="arabicPeriod"/>
            </a:pPr>
            <a:r>
              <a:rPr lang="en-US" sz="4000" dirty="0"/>
              <a:t> Consider the right medium</a:t>
            </a:r>
          </a:p>
        </p:txBody>
      </p:sp>
    </p:spTree>
    <p:extLst>
      <p:ext uri="{BB962C8B-B14F-4D97-AF65-F5344CB8AC3E}">
        <p14:creationId xmlns:p14="http://schemas.microsoft.com/office/powerpoint/2010/main" val="1769248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D92044-721B-4EDC-9E38-75B73833591B}"/>
              </a:ext>
            </a:extLst>
          </p:cNvPr>
          <p:cNvSpPr>
            <a:spLocks noGrp="1"/>
          </p:cNvSpPr>
          <p:nvPr>
            <p:ph type="title"/>
          </p:nvPr>
        </p:nvSpPr>
        <p:spPr>
          <a:xfrm>
            <a:off x="838200" y="2766218"/>
            <a:ext cx="10515600" cy="1325563"/>
          </a:xfrm>
        </p:spPr>
        <p:txBody>
          <a:bodyPr/>
          <a:lstStyle/>
          <a:p>
            <a:r>
              <a:rPr lang="en-US" dirty="0"/>
              <a:t>Q&amp;A</a:t>
            </a:r>
          </a:p>
        </p:txBody>
      </p:sp>
    </p:spTree>
    <p:extLst>
      <p:ext uri="{BB962C8B-B14F-4D97-AF65-F5344CB8AC3E}">
        <p14:creationId xmlns:p14="http://schemas.microsoft.com/office/powerpoint/2010/main" val="222045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480F-7E2A-4C35-B759-3F907A2B4477}"/>
              </a:ext>
            </a:extLst>
          </p:cNvPr>
          <p:cNvSpPr>
            <a:spLocks noGrp="1"/>
          </p:cNvSpPr>
          <p:nvPr>
            <p:ph type="title"/>
          </p:nvPr>
        </p:nvSpPr>
        <p:spPr/>
        <p:txBody>
          <a:bodyPr/>
          <a:lstStyle/>
          <a:p>
            <a:r>
              <a:rPr lang="en-US" dirty="0"/>
              <a:t>Thank You!</a:t>
            </a:r>
          </a:p>
        </p:txBody>
      </p:sp>
      <p:pic>
        <p:nvPicPr>
          <p:cNvPr id="6" name="Picture 5" descr="A person in a suit&#10;&#10;Description automatically generated with medium confidence">
            <a:extLst>
              <a:ext uri="{FF2B5EF4-FFF2-40B4-BE49-F238E27FC236}">
                <a16:creationId xmlns:a16="http://schemas.microsoft.com/office/drawing/2014/main" id="{0BE1B30A-26F4-2143-B9A1-B9F9418F89E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207682" y="689735"/>
            <a:ext cx="3495788" cy="3495788"/>
          </a:xfrm>
          <a:prstGeom prst="rect">
            <a:avLst/>
          </a:prstGeom>
        </p:spPr>
      </p:pic>
      <p:sp>
        <p:nvSpPr>
          <p:cNvPr id="7" name="TextBox 6">
            <a:extLst>
              <a:ext uri="{FF2B5EF4-FFF2-40B4-BE49-F238E27FC236}">
                <a16:creationId xmlns:a16="http://schemas.microsoft.com/office/drawing/2014/main" id="{3A6A4DA2-981B-F843-A275-5E8AF0239ECC}"/>
              </a:ext>
            </a:extLst>
          </p:cNvPr>
          <p:cNvSpPr txBox="1"/>
          <p:nvPr/>
        </p:nvSpPr>
        <p:spPr>
          <a:xfrm>
            <a:off x="10017738" y="3790739"/>
            <a:ext cx="2087497" cy="1077218"/>
          </a:xfrm>
          <a:prstGeom prst="rect">
            <a:avLst/>
          </a:prstGeom>
          <a:noFill/>
        </p:spPr>
        <p:txBody>
          <a:bodyPr wrap="square" rtlCol="0">
            <a:spAutoFit/>
          </a:bodyPr>
          <a:lstStyle/>
          <a:p>
            <a:pPr algn="ctr"/>
            <a:r>
              <a:rPr lang="en-US" sz="1400" i="1" dirty="0"/>
              <a:t>Josh Martin</a:t>
            </a:r>
          </a:p>
          <a:p>
            <a:pPr algn="ctr"/>
            <a:endParaRPr lang="en-US" sz="1400" i="1" dirty="0"/>
          </a:p>
          <a:p>
            <a:pPr algn="ctr"/>
            <a:r>
              <a:rPr lang="en-US" i="1" dirty="0" err="1"/>
              <a:t>Jmartin</a:t>
            </a:r>
            <a:endParaRPr lang="en-US" i="1" dirty="0"/>
          </a:p>
          <a:p>
            <a:pPr algn="ctr"/>
            <a:r>
              <a:rPr lang="en-US" i="1" dirty="0"/>
              <a:t>@</a:t>
            </a:r>
            <a:r>
              <a:rPr lang="en-US" i="1" dirty="0" err="1"/>
              <a:t>decisionlens.com</a:t>
            </a:r>
            <a:endParaRPr lang="en-US" i="1" dirty="0"/>
          </a:p>
        </p:txBody>
      </p:sp>
      <p:pic>
        <p:nvPicPr>
          <p:cNvPr id="9" name="Picture 8" descr="A person smiling for the camera&#10;&#10;Description automatically generated with low confidence">
            <a:extLst>
              <a:ext uri="{FF2B5EF4-FFF2-40B4-BE49-F238E27FC236}">
                <a16:creationId xmlns:a16="http://schemas.microsoft.com/office/drawing/2014/main" id="{51889091-DEF6-634A-B9BE-AB5ABAE59CF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17850" y="937213"/>
            <a:ext cx="3495788" cy="3495788"/>
          </a:xfrm>
          <a:prstGeom prst="rect">
            <a:avLst/>
          </a:prstGeom>
        </p:spPr>
      </p:pic>
      <p:pic>
        <p:nvPicPr>
          <p:cNvPr id="10" name="Picture 9">
            <a:extLst>
              <a:ext uri="{FF2B5EF4-FFF2-40B4-BE49-F238E27FC236}">
                <a16:creationId xmlns:a16="http://schemas.microsoft.com/office/drawing/2014/main" id="{4B86DA1B-C0E8-934B-8488-E66D82A61CE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6296" y1="32037" x2="36296" y2="32037"/>
                      </a14:backgroundRemoval>
                    </a14:imgEffect>
                  </a14:imgLayer>
                </a14:imgProps>
              </a:ext>
              <a:ext uri="{28A0092B-C50C-407E-A947-70E740481C1C}">
                <a14:useLocalDpi xmlns:a14="http://schemas.microsoft.com/office/drawing/2010/main" val="0"/>
              </a:ext>
            </a:extLst>
          </a:blip>
          <a:stretch>
            <a:fillRect/>
          </a:stretch>
        </p:blipFill>
        <p:spPr>
          <a:xfrm>
            <a:off x="4485385" y="924583"/>
            <a:ext cx="3495788" cy="3495788"/>
          </a:xfrm>
          <a:prstGeom prst="rect">
            <a:avLst/>
          </a:prstGeom>
        </p:spPr>
      </p:pic>
      <p:pic>
        <p:nvPicPr>
          <p:cNvPr id="11" name="Picture 10" descr="A picture containing person, smiling, male&#10;&#10;Description automatically generated">
            <a:extLst>
              <a:ext uri="{FF2B5EF4-FFF2-40B4-BE49-F238E27FC236}">
                <a16:creationId xmlns:a16="http://schemas.microsoft.com/office/drawing/2014/main" id="{92265A1F-A820-6842-8F42-CD24CF2107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863308" y="749448"/>
            <a:ext cx="3495788" cy="3495788"/>
          </a:xfrm>
          <a:prstGeom prst="rect">
            <a:avLst/>
          </a:prstGeom>
        </p:spPr>
      </p:pic>
      <p:sp>
        <p:nvSpPr>
          <p:cNvPr id="13" name="TextBox 12">
            <a:extLst>
              <a:ext uri="{FF2B5EF4-FFF2-40B4-BE49-F238E27FC236}">
                <a16:creationId xmlns:a16="http://schemas.microsoft.com/office/drawing/2014/main" id="{E0C4A773-5E66-D444-BA1F-E7B0FF12A7A9}"/>
              </a:ext>
            </a:extLst>
          </p:cNvPr>
          <p:cNvSpPr txBox="1"/>
          <p:nvPr/>
        </p:nvSpPr>
        <p:spPr>
          <a:xfrm>
            <a:off x="2958643" y="3790739"/>
            <a:ext cx="1897661" cy="1077218"/>
          </a:xfrm>
          <a:prstGeom prst="rect">
            <a:avLst/>
          </a:prstGeom>
          <a:noFill/>
        </p:spPr>
        <p:txBody>
          <a:bodyPr wrap="square" rtlCol="0">
            <a:spAutoFit/>
          </a:bodyPr>
          <a:lstStyle/>
          <a:p>
            <a:pPr algn="ctr"/>
            <a:r>
              <a:rPr lang="en-US" sz="1400" i="1" dirty="0"/>
              <a:t>Brian Brinkmann</a:t>
            </a:r>
          </a:p>
          <a:p>
            <a:pPr algn="ctr"/>
            <a:endParaRPr lang="en-US" sz="1400" i="1" dirty="0"/>
          </a:p>
          <a:p>
            <a:pPr algn="ctr"/>
            <a:r>
              <a:rPr lang="en-US" i="1" dirty="0" err="1"/>
              <a:t>Bbrinkmann</a:t>
            </a:r>
            <a:endParaRPr lang="en-US" i="1" dirty="0"/>
          </a:p>
          <a:p>
            <a:pPr algn="ctr"/>
            <a:r>
              <a:rPr lang="en-US" i="1" dirty="0"/>
              <a:t>@</a:t>
            </a:r>
            <a:r>
              <a:rPr lang="en-US" i="1" dirty="0" err="1"/>
              <a:t>agilenceinc.com</a:t>
            </a:r>
            <a:endParaRPr lang="en-US" i="1" dirty="0"/>
          </a:p>
        </p:txBody>
      </p:sp>
      <p:sp>
        <p:nvSpPr>
          <p:cNvPr id="15" name="TextBox 14">
            <a:extLst>
              <a:ext uri="{FF2B5EF4-FFF2-40B4-BE49-F238E27FC236}">
                <a16:creationId xmlns:a16="http://schemas.microsoft.com/office/drawing/2014/main" id="{C2B7F30A-0901-4B4E-ADE8-CCCC62D6BAA7}"/>
              </a:ext>
            </a:extLst>
          </p:cNvPr>
          <p:cNvSpPr txBox="1"/>
          <p:nvPr/>
        </p:nvSpPr>
        <p:spPr>
          <a:xfrm>
            <a:off x="8010926" y="3790739"/>
            <a:ext cx="1347228" cy="1077218"/>
          </a:xfrm>
          <a:prstGeom prst="rect">
            <a:avLst/>
          </a:prstGeom>
          <a:noFill/>
        </p:spPr>
        <p:txBody>
          <a:bodyPr wrap="none" rtlCol="0">
            <a:spAutoFit/>
          </a:bodyPr>
          <a:lstStyle/>
          <a:p>
            <a:pPr algn="ctr"/>
            <a:r>
              <a:rPr lang="en-US" sz="1400" i="1" dirty="0"/>
              <a:t>Ben Mathew</a:t>
            </a:r>
          </a:p>
          <a:p>
            <a:pPr algn="ctr"/>
            <a:endParaRPr lang="en-US" sz="1400" i="1" dirty="0"/>
          </a:p>
          <a:p>
            <a:pPr algn="ctr"/>
            <a:r>
              <a:rPr lang="en-US" i="1" dirty="0"/>
              <a:t>Ben</a:t>
            </a:r>
          </a:p>
          <a:p>
            <a:pPr algn="ctr"/>
            <a:r>
              <a:rPr lang="en-US" i="1" dirty="0"/>
              <a:t>@</a:t>
            </a:r>
            <a:r>
              <a:rPr lang="en-US" i="1" dirty="0" err="1"/>
              <a:t>qrvey.com</a:t>
            </a:r>
            <a:endParaRPr lang="en-US" i="1" dirty="0"/>
          </a:p>
        </p:txBody>
      </p:sp>
      <p:pic>
        <p:nvPicPr>
          <p:cNvPr id="4" name="Picture 3" descr="A person smiling for the camera&#10;&#10;Description automatically generated with low confidence">
            <a:extLst>
              <a:ext uri="{FF2B5EF4-FFF2-40B4-BE49-F238E27FC236}">
                <a16:creationId xmlns:a16="http://schemas.microsoft.com/office/drawing/2014/main" id="{B9E8E715-CB43-E140-9023-913E13632D3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0073" y="858407"/>
            <a:ext cx="3495788" cy="3495788"/>
          </a:xfrm>
          <a:prstGeom prst="rect">
            <a:avLst/>
          </a:prstGeom>
        </p:spPr>
      </p:pic>
      <p:sp>
        <p:nvSpPr>
          <p:cNvPr id="17" name="TextBox 16">
            <a:extLst>
              <a:ext uri="{FF2B5EF4-FFF2-40B4-BE49-F238E27FC236}">
                <a16:creationId xmlns:a16="http://schemas.microsoft.com/office/drawing/2014/main" id="{ACA5F0AA-AD16-4842-A774-FC85F506CA43}"/>
              </a:ext>
            </a:extLst>
          </p:cNvPr>
          <p:cNvSpPr txBox="1"/>
          <p:nvPr/>
        </p:nvSpPr>
        <p:spPr>
          <a:xfrm>
            <a:off x="3727" y="3790739"/>
            <a:ext cx="2871333" cy="1077218"/>
          </a:xfrm>
          <a:prstGeom prst="rect">
            <a:avLst/>
          </a:prstGeom>
          <a:noFill/>
        </p:spPr>
        <p:txBody>
          <a:bodyPr wrap="square" rtlCol="0">
            <a:spAutoFit/>
          </a:bodyPr>
          <a:lstStyle/>
          <a:p>
            <a:pPr algn="ctr"/>
            <a:r>
              <a:rPr lang="en-US" sz="1400" i="1" dirty="0"/>
              <a:t>Karen Dyson</a:t>
            </a:r>
          </a:p>
          <a:p>
            <a:pPr algn="ctr"/>
            <a:endParaRPr lang="en-US" sz="1400" i="1" dirty="0"/>
          </a:p>
          <a:p>
            <a:pPr algn="ctr"/>
            <a:r>
              <a:rPr lang="en-US" i="1" dirty="0"/>
              <a:t>Karendyson11</a:t>
            </a:r>
          </a:p>
          <a:p>
            <a:pPr algn="ctr"/>
            <a:r>
              <a:rPr lang="en-US" i="1" dirty="0"/>
              <a:t>@gmail.com</a:t>
            </a:r>
          </a:p>
        </p:txBody>
      </p:sp>
      <p:sp>
        <p:nvSpPr>
          <p:cNvPr id="18" name="TextBox 17">
            <a:extLst>
              <a:ext uri="{FF2B5EF4-FFF2-40B4-BE49-F238E27FC236}">
                <a16:creationId xmlns:a16="http://schemas.microsoft.com/office/drawing/2014/main" id="{B9F74811-9D94-BE4C-940E-E7435F5B3510}"/>
              </a:ext>
            </a:extLst>
          </p:cNvPr>
          <p:cNvSpPr txBox="1"/>
          <p:nvPr/>
        </p:nvSpPr>
        <p:spPr>
          <a:xfrm>
            <a:off x="5246397" y="3790739"/>
            <a:ext cx="2426967" cy="1077218"/>
          </a:xfrm>
          <a:prstGeom prst="rect">
            <a:avLst/>
          </a:prstGeom>
          <a:noFill/>
        </p:spPr>
        <p:txBody>
          <a:bodyPr wrap="square" rtlCol="0">
            <a:spAutoFit/>
          </a:bodyPr>
          <a:lstStyle/>
          <a:p>
            <a:pPr algn="ctr"/>
            <a:r>
              <a:rPr lang="en-US" sz="1400" i="1" dirty="0"/>
              <a:t>Ryan McCullough</a:t>
            </a:r>
          </a:p>
          <a:p>
            <a:pPr algn="ctr"/>
            <a:endParaRPr lang="en-US" sz="1400" i="1" dirty="0"/>
          </a:p>
          <a:p>
            <a:pPr algn="ctr"/>
            <a:r>
              <a:rPr lang="en-US" i="1" dirty="0" err="1"/>
              <a:t>rmccullough</a:t>
            </a:r>
            <a:endParaRPr lang="en-US" i="1" dirty="0"/>
          </a:p>
          <a:p>
            <a:pPr algn="ctr"/>
            <a:r>
              <a:rPr lang="en-US" i="1" dirty="0"/>
              <a:t>@</a:t>
            </a:r>
            <a:r>
              <a:rPr lang="en-US" i="1" dirty="0" err="1"/>
              <a:t>decisionlens.com</a:t>
            </a:r>
            <a:endParaRPr lang="en-US" i="1" dirty="0"/>
          </a:p>
        </p:txBody>
      </p:sp>
    </p:spTree>
    <p:extLst>
      <p:ext uri="{BB962C8B-B14F-4D97-AF65-F5344CB8AC3E}">
        <p14:creationId xmlns:p14="http://schemas.microsoft.com/office/powerpoint/2010/main" val="597136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480F-7E2A-4C35-B759-3F907A2B4477}"/>
              </a:ext>
            </a:extLst>
          </p:cNvPr>
          <p:cNvSpPr>
            <a:spLocks noGrp="1"/>
          </p:cNvSpPr>
          <p:nvPr>
            <p:ph type="title"/>
          </p:nvPr>
        </p:nvSpPr>
        <p:spPr/>
        <p:txBody>
          <a:bodyPr/>
          <a:lstStyle/>
          <a:p>
            <a:r>
              <a:rPr lang="en-US" dirty="0"/>
              <a:t>Introductions</a:t>
            </a:r>
          </a:p>
        </p:txBody>
      </p:sp>
      <p:pic>
        <p:nvPicPr>
          <p:cNvPr id="6" name="Picture 5" descr="A person in a suit&#10;&#10;Description automatically generated with medium confidence">
            <a:extLst>
              <a:ext uri="{FF2B5EF4-FFF2-40B4-BE49-F238E27FC236}">
                <a16:creationId xmlns:a16="http://schemas.microsoft.com/office/drawing/2014/main" id="{0BE1B30A-26F4-2143-B9A1-B9F9418F89E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207682" y="689735"/>
            <a:ext cx="3495788" cy="3495788"/>
          </a:xfrm>
          <a:prstGeom prst="rect">
            <a:avLst/>
          </a:prstGeom>
        </p:spPr>
      </p:pic>
      <p:sp>
        <p:nvSpPr>
          <p:cNvPr id="7" name="TextBox 6">
            <a:extLst>
              <a:ext uri="{FF2B5EF4-FFF2-40B4-BE49-F238E27FC236}">
                <a16:creationId xmlns:a16="http://schemas.microsoft.com/office/drawing/2014/main" id="{3A6A4DA2-981B-F843-A275-5E8AF0239ECC}"/>
              </a:ext>
            </a:extLst>
          </p:cNvPr>
          <p:cNvSpPr txBox="1"/>
          <p:nvPr/>
        </p:nvSpPr>
        <p:spPr>
          <a:xfrm>
            <a:off x="10017738" y="3790739"/>
            <a:ext cx="2087497" cy="954107"/>
          </a:xfrm>
          <a:prstGeom prst="rect">
            <a:avLst/>
          </a:prstGeom>
          <a:noFill/>
        </p:spPr>
        <p:txBody>
          <a:bodyPr wrap="square" rtlCol="0">
            <a:spAutoFit/>
          </a:bodyPr>
          <a:lstStyle/>
          <a:p>
            <a:pPr algn="ctr"/>
            <a:r>
              <a:rPr lang="en-US" sz="1400" i="1" dirty="0"/>
              <a:t>Josh Martin</a:t>
            </a:r>
          </a:p>
          <a:p>
            <a:pPr algn="ctr"/>
            <a:r>
              <a:rPr lang="en-US" sz="1400" i="1" dirty="0"/>
              <a:t>Executive Vice President of Marketing</a:t>
            </a:r>
          </a:p>
          <a:p>
            <a:pPr algn="ctr"/>
            <a:r>
              <a:rPr lang="en-US" sz="1400" i="1" dirty="0"/>
              <a:t>Decision Lens</a:t>
            </a:r>
          </a:p>
        </p:txBody>
      </p:sp>
      <p:pic>
        <p:nvPicPr>
          <p:cNvPr id="9" name="Picture 8" descr="A person smiling for the camera&#10;&#10;Description automatically generated with low confidence">
            <a:extLst>
              <a:ext uri="{FF2B5EF4-FFF2-40B4-BE49-F238E27FC236}">
                <a16:creationId xmlns:a16="http://schemas.microsoft.com/office/drawing/2014/main" id="{51889091-DEF6-634A-B9BE-AB5ABAE59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17850" y="937213"/>
            <a:ext cx="3495788" cy="3495788"/>
          </a:xfrm>
          <a:prstGeom prst="rect">
            <a:avLst/>
          </a:prstGeom>
        </p:spPr>
      </p:pic>
      <p:pic>
        <p:nvPicPr>
          <p:cNvPr id="10" name="Picture 9">
            <a:extLst>
              <a:ext uri="{FF2B5EF4-FFF2-40B4-BE49-F238E27FC236}">
                <a16:creationId xmlns:a16="http://schemas.microsoft.com/office/drawing/2014/main" id="{4B86DA1B-C0E8-934B-8488-E66D82A61CE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296" y1="32037" x2="36296" y2="32037"/>
                      </a14:backgroundRemoval>
                    </a14:imgEffect>
                  </a14:imgLayer>
                </a14:imgProps>
              </a:ext>
              <a:ext uri="{28A0092B-C50C-407E-A947-70E740481C1C}">
                <a14:useLocalDpi xmlns:a14="http://schemas.microsoft.com/office/drawing/2010/main" val="0"/>
              </a:ext>
            </a:extLst>
          </a:blip>
          <a:stretch>
            <a:fillRect/>
          </a:stretch>
        </p:blipFill>
        <p:spPr>
          <a:xfrm>
            <a:off x="4485385" y="924583"/>
            <a:ext cx="3495788" cy="3495788"/>
          </a:xfrm>
          <a:prstGeom prst="rect">
            <a:avLst/>
          </a:prstGeom>
        </p:spPr>
      </p:pic>
      <p:pic>
        <p:nvPicPr>
          <p:cNvPr id="11" name="Picture 10" descr="A picture containing person, smiling, male&#10;&#10;Description automatically generated">
            <a:extLst>
              <a:ext uri="{FF2B5EF4-FFF2-40B4-BE49-F238E27FC236}">
                <a16:creationId xmlns:a16="http://schemas.microsoft.com/office/drawing/2014/main" id="{92265A1F-A820-6842-8F42-CD24CF21077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863308" y="749448"/>
            <a:ext cx="3495788" cy="3495788"/>
          </a:xfrm>
          <a:prstGeom prst="rect">
            <a:avLst/>
          </a:prstGeom>
        </p:spPr>
      </p:pic>
      <p:sp>
        <p:nvSpPr>
          <p:cNvPr id="13" name="TextBox 12">
            <a:extLst>
              <a:ext uri="{FF2B5EF4-FFF2-40B4-BE49-F238E27FC236}">
                <a16:creationId xmlns:a16="http://schemas.microsoft.com/office/drawing/2014/main" id="{E0C4A773-5E66-D444-BA1F-E7B0FF12A7A9}"/>
              </a:ext>
            </a:extLst>
          </p:cNvPr>
          <p:cNvSpPr txBox="1"/>
          <p:nvPr/>
        </p:nvSpPr>
        <p:spPr>
          <a:xfrm>
            <a:off x="2958643" y="3790739"/>
            <a:ext cx="1897661" cy="954107"/>
          </a:xfrm>
          <a:prstGeom prst="rect">
            <a:avLst/>
          </a:prstGeom>
          <a:noFill/>
        </p:spPr>
        <p:txBody>
          <a:bodyPr wrap="square" rtlCol="0">
            <a:spAutoFit/>
          </a:bodyPr>
          <a:lstStyle/>
          <a:p>
            <a:pPr algn="ctr"/>
            <a:r>
              <a:rPr lang="en-US" sz="1400" i="1" dirty="0"/>
              <a:t>Brian Brinkmann</a:t>
            </a:r>
          </a:p>
          <a:p>
            <a:pPr algn="ctr"/>
            <a:r>
              <a:rPr lang="en-US" sz="1400" i="1" dirty="0"/>
              <a:t>Chief Product &amp; Marketing Officer</a:t>
            </a:r>
          </a:p>
          <a:p>
            <a:pPr algn="ctr"/>
            <a:r>
              <a:rPr lang="en-US" sz="1400" i="1" dirty="0" err="1"/>
              <a:t>Agilence</a:t>
            </a:r>
            <a:r>
              <a:rPr lang="en-US" sz="1400" i="1" dirty="0"/>
              <a:t>, Inc</a:t>
            </a:r>
          </a:p>
        </p:txBody>
      </p:sp>
      <p:sp>
        <p:nvSpPr>
          <p:cNvPr id="15" name="TextBox 14">
            <a:extLst>
              <a:ext uri="{FF2B5EF4-FFF2-40B4-BE49-F238E27FC236}">
                <a16:creationId xmlns:a16="http://schemas.microsoft.com/office/drawing/2014/main" id="{C2B7F30A-0901-4B4E-ADE8-CCCC62D6BAA7}"/>
              </a:ext>
            </a:extLst>
          </p:cNvPr>
          <p:cNvSpPr txBox="1"/>
          <p:nvPr/>
        </p:nvSpPr>
        <p:spPr>
          <a:xfrm>
            <a:off x="7723987" y="3790739"/>
            <a:ext cx="1735988" cy="738664"/>
          </a:xfrm>
          <a:prstGeom prst="rect">
            <a:avLst/>
          </a:prstGeom>
          <a:noFill/>
        </p:spPr>
        <p:txBody>
          <a:bodyPr wrap="none" rtlCol="0">
            <a:spAutoFit/>
          </a:bodyPr>
          <a:lstStyle/>
          <a:p>
            <a:pPr algn="ctr"/>
            <a:r>
              <a:rPr lang="en-US" sz="1400" i="1" dirty="0"/>
              <a:t>Ben Mathew</a:t>
            </a:r>
          </a:p>
          <a:p>
            <a:pPr algn="ctr"/>
            <a:r>
              <a:rPr lang="en-US" sz="1400" i="1" dirty="0"/>
              <a:t>Chief Revenue Officer</a:t>
            </a:r>
          </a:p>
          <a:p>
            <a:pPr algn="ctr"/>
            <a:r>
              <a:rPr lang="en-US" sz="1400" i="1" dirty="0" err="1"/>
              <a:t>Qrvey</a:t>
            </a:r>
            <a:endParaRPr lang="en-US" sz="1400" i="1" dirty="0"/>
          </a:p>
        </p:txBody>
      </p:sp>
      <p:pic>
        <p:nvPicPr>
          <p:cNvPr id="4" name="Picture 3" descr="A person smiling for the camera&#10;&#10;Description automatically generated with low confidence">
            <a:extLst>
              <a:ext uri="{FF2B5EF4-FFF2-40B4-BE49-F238E27FC236}">
                <a16:creationId xmlns:a16="http://schemas.microsoft.com/office/drawing/2014/main" id="{B9E8E715-CB43-E140-9023-913E13632D3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0073" y="858407"/>
            <a:ext cx="3495788" cy="3495788"/>
          </a:xfrm>
          <a:prstGeom prst="rect">
            <a:avLst/>
          </a:prstGeom>
        </p:spPr>
      </p:pic>
      <p:sp>
        <p:nvSpPr>
          <p:cNvPr id="17" name="TextBox 16">
            <a:extLst>
              <a:ext uri="{FF2B5EF4-FFF2-40B4-BE49-F238E27FC236}">
                <a16:creationId xmlns:a16="http://schemas.microsoft.com/office/drawing/2014/main" id="{ACA5F0AA-AD16-4842-A774-FC85F506CA43}"/>
              </a:ext>
            </a:extLst>
          </p:cNvPr>
          <p:cNvSpPr txBox="1"/>
          <p:nvPr/>
        </p:nvSpPr>
        <p:spPr>
          <a:xfrm>
            <a:off x="3727" y="3790739"/>
            <a:ext cx="2871333" cy="1815882"/>
          </a:xfrm>
          <a:prstGeom prst="rect">
            <a:avLst/>
          </a:prstGeom>
          <a:noFill/>
        </p:spPr>
        <p:txBody>
          <a:bodyPr wrap="square" rtlCol="0">
            <a:spAutoFit/>
          </a:bodyPr>
          <a:lstStyle/>
          <a:p>
            <a:pPr algn="ctr"/>
            <a:r>
              <a:rPr lang="en-US" sz="1400" i="1" dirty="0"/>
              <a:t>Karen Dyson</a:t>
            </a:r>
          </a:p>
          <a:p>
            <a:pPr algn="ctr"/>
            <a:r>
              <a:rPr lang="en-US" sz="1400" i="1" dirty="0"/>
              <a:t>Lieutenant General, U.S. Army (Retired)</a:t>
            </a:r>
          </a:p>
          <a:p>
            <a:pPr algn="ctr"/>
            <a:r>
              <a:rPr lang="en-US" sz="1400" i="1" dirty="0"/>
              <a:t>Former Military Deputy to the ASA (FM&amp;C)</a:t>
            </a:r>
          </a:p>
          <a:p>
            <a:pPr algn="ctr"/>
            <a:r>
              <a:rPr lang="en-US" sz="1400" i="1" dirty="0"/>
              <a:t>Currently Independent Director for USAA Federal Savings Bank, Genworth and CALIBRE</a:t>
            </a:r>
          </a:p>
        </p:txBody>
      </p:sp>
      <p:sp>
        <p:nvSpPr>
          <p:cNvPr id="18" name="TextBox 17">
            <a:extLst>
              <a:ext uri="{FF2B5EF4-FFF2-40B4-BE49-F238E27FC236}">
                <a16:creationId xmlns:a16="http://schemas.microsoft.com/office/drawing/2014/main" id="{B9F74811-9D94-BE4C-940E-E7435F5B3510}"/>
              </a:ext>
            </a:extLst>
          </p:cNvPr>
          <p:cNvSpPr txBox="1"/>
          <p:nvPr/>
        </p:nvSpPr>
        <p:spPr>
          <a:xfrm>
            <a:off x="5246397" y="3790739"/>
            <a:ext cx="2087497" cy="1169551"/>
          </a:xfrm>
          <a:prstGeom prst="rect">
            <a:avLst/>
          </a:prstGeom>
          <a:noFill/>
        </p:spPr>
        <p:txBody>
          <a:bodyPr wrap="square" rtlCol="0">
            <a:spAutoFit/>
          </a:bodyPr>
          <a:lstStyle/>
          <a:p>
            <a:pPr algn="ctr"/>
            <a:r>
              <a:rPr lang="en-US" sz="1400" i="1" dirty="0"/>
              <a:t>Ryan F. Mc </a:t>
            </a:r>
            <a:r>
              <a:rPr lang="en-US" sz="1400" i="1" dirty="0" err="1"/>
              <a:t>Cullough</a:t>
            </a:r>
            <a:r>
              <a:rPr lang="en-US" sz="1400" i="1" dirty="0"/>
              <a:t>, Ph.D.</a:t>
            </a:r>
          </a:p>
          <a:p>
            <a:pPr algn="ctr"/>
            <a:r>
              <a:rPr lang="en-US" sz="1400" i="1" dirty="0"/>
              <a:t>Director, DoD Solutions Engineering</a:t>
            </a:r>
          </a:p>
          <a:p>
            <a:pPr algn="ctr"/>
            <a:r>
              <a:rPr lang="en-US" sz="1400" i="1" dirty="0"/>
              <a:t>Decision Lens</a:t>
            </a:r>
          </a:p>
        </p:txBody>
      </p:sp>
    </p:spTree>
    <p:extLst>
      <p:ext uri="{BB962C8B-B14F-4D97-AF65-F5344CB8AC3E}">
        <p14:creationId xmlns:p14="http://schemas.microsoft.com/office/powerpoint/2010/main" val="3292788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480F-7E2A-4C35-B759-3F907A2B4477}"/>
              </a:ext>
            </a:extLst>
          </p:cNvPr>
          <p:cNvSpPr>
            <a:spLocks noGrp="1"/>
          </p:cNvSpPr>
          <p:nvPr>
            <p:ph type="title"/>
          </p:nvPr>
        </p:nvSpPr>
        <p:spPr/>
        <p:txBody>
          <a:bodyPr/>
          <a:lstStyle/>
          <a:p>
            <a:r>
              <a:rPr lang="en-US" dirty="0"/>
              <a:t>3 Key Takeaways</a:t>
            </a:r>
          </a:p>
        </p:txBody>
      </p:sp>
      <p:pic>
        <p:nvPicPr>
          <p:cNvPr id="6" name="Picture 5" descr="A person in a suit&#10;&#10;Description automatically generated with medium confidence">
            <a:extLst>
              <a:ext uri="{FF2B5EF4-FFF2-40B4-BE49-F238E27FC236}">
                <a16:creationId xmlns:a16="http://schemas.microsoft.com/office/drawing/2014/main" id="{0BE1B30A-26F4-2143-B9A1-B9F9418F89E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51102" y="908637"/>
            <a:ext cx="4016829" cy="4016829"/>
          </a:xfrm>
          <a:prstGeom prst="rect">
            <a:avLst/>
          </a:prstGeom>
        </p:spPr>
      </p:pic>
      <p:sp>
        <p:nvSpPr>
          <p:cNvPr id="7" name="TextBox 6">
            <a:extLst>
              <a:ext uri="{FF2B5EF4-FFF2-40B4-BE49-F238E27FC236}">
                <a16:creationId xmlns:a16="http://schemas.microsoft.com/office/drawing/2014/main" id="{3A6A4DA2-981B-F843-A275-5E8AF0239ECC}"/>
              </a:ext>
            </a:extLst>
          </p:cNvPr>
          <p:cNvSpPr txBox="1"/>
          <p:nvPr/>
        </p:nvSpPr>
        <p:spPr>
          <a:xfrm>
            <a:off x="8109545" y="4509967"/>
            <a:ext cx="3299941" cy="830997"/>
          </a:xfrm>
          <a:prstGeom prst="rect">
            <a:avLst/>
          </a:prstGeom>
          <a:noFill/>
        </p:spPr>
        <p:txBody>
          <a:bodyPr wrap="none" rtlCol="0">
            <a:spAutoFit/>
          </a:bodyPr>
          <a:lstStyle/>
          <a:p>
            <a:pPr algn="ctr"/>
            <a:r>
              <a:rPr lang="en-US" sz="1600" b="1" i="1" dirty="0"/>
              <a:t>Josh Martin</a:t>
            </a:r>
          </a:p>
          <a:p>
            <a:pPr algn="ctr"/>
            <a:r>
              <a:rPr lang="en-US" sz="1600" i="1" dirty="0"/>
              <a:t>Executive Vice President of Marketing</a:t>
            </a:r>
          </a:p>
          <a:p>
            <a:pPr algn="ctr"/>
            <a:r>
              <a:rPr lang="en-US" sz="1600" i="1" dirty="0"/>
              <a:t>Decision Lens</a:t>
            </a:r>
          </a:p>
        </p:txBody>
      </p:sp>
      <p:sp>
        <p:nvSpPr>
          <p:cNvPr id="8" name="Content Placeholder 2">
            <a:extLst>
              <a:ext uri="{FF2B5EF4-FFF2-40B4-BE49-F238E27FC236}">
                <a16:creationId xmlns:a16="http://schemas.microsoft.com/office/drawing/2014/main" id="{68907FB4-BA30-F44C-BDB2-98609292E8E2}"/>
              </a:ext>
            </a:extLst>
          </p:cNvPr>
          <p:cNvSpPr txBox="1">
            <a:spLocks/>
          </p:cNvSpPr>
          <p:nvPr/>
        </p:nvSpPr>
        <p:spPr>
          <a:xfrm>
            <a:off x="573157" y="2160134"/>
            <a:ext cx="10515600" cy="20440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Best Practices to Improve Reporting</a:t>
            </a:r>
          </a:p>
          <a:p>
            <a:pPr marL="342900" indent="-342900">
              <a:buFont typeface="Arial" panose="020B0604020202020204" pitchFamily="34" charset="0"/>
              <a:buChar char="•"/>
            </a:pPr>
            <a:r>
              <a:rPr lang="en-US" dirty="0"/>
              <a:t>3 ways to make data more actionable</a:t>
            </a:r>
          </a:p>
          <a:p>
            <a:pPr marL="342900" indent="-342900">
              <a:buFont typeface="Arial" panose="020B0604020202020204" pitchFamily="34" charset="0"/>
              <a:buChar char="•"/>
            </a:pPr>
            <a:r>
              <a:rPr lang="en-US" dirty="0"/>
              <a:t>Line of sight into future changes</a:t>
            </a:r>
          </a:p>
        </p:txBody>
      </p:sp>
    </p:spTree>
    <p:extLst>
      <p:ext uri="{BB962C8B-B14F-4D97-AF65-F5344CB8AC3E}">
        <p14:creationId xmlns:p14="http://schemas.microsoft.com/office/powerpoint/2010/main" val="1846152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7039-CA79-453C-BE93-7DFA9EFBBC0B}"/>
              </a:ext>
            </a:extLst>
          </p:cNvPr>
          <p:cNvSpPr>
            <a:spLocks noGrp="1"/>
          </p:cNvSpPr>
          <p:nvPr>
            <p:ph type="title"/>
          </p:nvPr>
        </p:nvSpPr>
        <p:spPr/>
        <p:txBody>
          <a:bodyPr/>
          <a:lstStyle/>
          <a:p>
            <a:r>
              <a:rPr lang="en-US" dirty="0"/>
              <a:t>Financial Management Reporting</a:t>
            </a:r>
          </a:p>
        </p:txBody>
      </p:sp>
      <p:sp>
        <p:nvSpPr>
          <p:cNvPr id="3" name="Content Placeholder 2">
            <a:extLst>
              <a:ext uri="{FF2B5EF4-FFF2-40B4-BE49-F238E27FC236}">
                <a16:creationId xmlns:a16="http://schemas.microsoft.com/office/drawing/2014/main" id="{F98FE9AD-41F4-4ECD-A63F-7CC130A74826}"/>
              </a:ext>
            </a:extLst>
          </p:cNvPr>
          <p:cNvSpPr>
            <a:spLocks noGrp="1"/>
          </p:cNvSpPr>
          <p:nvPr>
            <p:ph idx="1"/>
          </p:nvPr>
        </p:nvSpPr>
        <p:spPr>
          <a:xfrm>
            <a:off x="838200" y="2268788"/>
            <a:ext cx="6255001" cy="2210447"/>
          </a:xfrm>
        </p:spPr>
        <p:txBody>
          <a:bodyPr>
            <a:normAutofit/>
          </a:bodyPr>
          <a:lstStyle/>
          <a:p>
            <a:pPr marL="342900" indent="-342900">
              <a:buFont typeface="Arial" panose="020B0604020202020204" pitchFamily="34" charset="0"/>
              <a:buChar char="•"/>
            </a:pPr>
            <a:r>
              <a:rPr lang="en-US" dirty="0"/>
              <a:t>Manual Processes</a:t>
            </a:r>
          </a:p>
          <a:p>
            <a:pPr marL="342900" indent="-342900">
              <a:buFont typeface="Arial" panose="020B0604020202020204" pitchFamily="34" charset="0"/>
              <a:buChar char="•"/>
            </a:pPr>
            <a:r>
              <a:rPr lang="en-US" dirty="0"/>
              <a:t>Static Information</a:t>
            </a:r>
          </a:p>
          <a:p>
            <a:pPr marL="342900" indent="-342900">
              <a:buFont typeface="Arial" panose="020B0604020202020204" pitchFamily="34" charset="0"/>
              <a:buChar char="•"/>
            </a:pPr>
            <a:r>
              <a:rPr lang="en-US" dirty="0"/>
              <a:t>Challenges and Opportunities: People, Technology, &amp; Process</a:t>
            </a:r>
          </a:p>
        </p:txBody>
      </p:sp>
      <p:sp>
        <p:nvSpPr>
          <p:cNvPr id="15" name="TextBox 14">
            <a:extLst>
              <a:ext uri="{FF2B5EF4-FFF2-40B4-BE49-F238E27FC236}">
                <a16:creationId xmlns:a16="http://schemas.microsoft.com/office/drawing/2014/main" id="{EAC12573-E752-7446-96F1-FC1AD7090975}"/>
              </a:ext>
            </a:extLst>
          </p:cNvPr>
          <p:cNvSpPr txBox="1"/>
          <p:nvPr/>
        </p:nvSpPr>
        <p:spPr>
          <a:xfrm>
            <a:off x="6657489" y="4121852"/>
            <a:ext cx="5816899" cy="1384995"/>
          </a:xfrm>
          <a:prstGeom prst="rect">
            <a:avLst/>
          </a:prstGeom>
          <a:noFill/>
        </p:spPr>
        <p:txBody>
          <a:bodyPr wrap="square" rtlCol="0">
            <a:spAutoFit/>
          </a:bodyPr>
          <a:lstStyle/>
          <a:p>
            <a:pPr algn="ctr"/>
            <a:r>
              <a:rPr lang="en-US" sz="2000" b="1" i="1" dirty="0"/>
              <a:t>Karen Dyson</a:t>
            </a:r>
          </a:p>
          <a:p>
            <a:pPr algn="ctr"/>
            <a:r>
              <a:rPr lang="en-US" sz="1600" i="1" dirty="0"/>
              <a:t>Lieutenant General, U.S. Army (Retired)</a:t>
            </a:r>
          </a:p>
          <a:p>
            <a:pPr algn="ctr"/>
            <a:r>
              <a:rPr lang="en-US" sz="1600" i="1" dirty="0"/>
              <a:t>Former Military Deputy to the ASA (FM&amp;C)</a:t>
            </a:r>
          </a:p>
          <a:p>
            <a:pPr algn="ctr"/>
            <a:r>
              <a:rPr lang="en-US" sz="1600" i="1" dirty="0"/>
              <a:t>Currently Independent Director for USAA Federal Savings Bank, Genworth and CALIBRE</a:t>
            </a:r>
          </a:p>
        </p:txBody>
      </p:sp>
      <p:pic>
        <p:nvPicPr>
          <p:cNvPr id="6" name="Picture 5" descr="A person smiling for the camera&#10;&#10;Description automatically generated with low confidence">
            <a:extLst>
              <a:ext uri="{FF2B5EF4-FFF2-40B4-BE49-F238E27FC236}">
                <a16:creationId xmlns:a16="http://schemas.microsoft.com/office/drawing/2014/main" id="{8DBA25B5-3234-3A41-8C43-044FA2C8B8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65774" y="898100"/>
            <a:ext cx="4014216" cy="4014216"/>
          </a:xfrm>
          <a:prstGeom prst="rect">
            <a:avLst/>
          </a:prstGeom>
        </p:spPr>
      </p:pic>
    </p:spTree>
    <p:extLst>
      <p:ext uri="{BB962C8B-B14F-4D97-AF65-F5344CB8AC3E}">
        <p14:creationId xmlns:p14="http://schemas.microsoft.com/office/powerpoint/2010/main" val="388556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2AC37-4471-4F56-A411-1C25E35BDBA7}"/>
              </a:ext>
            </a:extLst>
          </p:cNvPr>
          <p:cNvSpPr>
            <a:spLocks noGrp="1"/>
          </p:cNvSpPr>
          <p:nvPr>
            <p:ph type="title"/>
          </p:nvPr>
        </p:nvSpPr>
        <p:spPr/>
        <p:txBody>
          <a:bodyPr/>
          <a:lstStyle/>
          <a:p>
            <a:r>
              <a:rPr lang="en-US" dirty="0"/>
              <a:t>Step 1: Get the Data Right</a:t>
            </a:r>
          </a:p>
        </p:txBody>
      </p:sp>
      <p:sp>
        <p:nvSpPr>
          <p:cNvPr id="3" name="Content Placeholder 2">
            <a:extLst>
              <a:ext uri="{FF2B5EF4-FFF2-40B4-BE49-F238E27FC236}">
                <a16:creationId xmlns:a16="http://schemas.microsoft.com/office/drawing/2014/main" id="{29478773-4543-40A3-B9AD-32920B3C49E4}"/>
              </a:ext>
            </a:extLst>
          </p:cNvPr>
          <p:cNvSpPr>
            <a:spLocks noGrp="1"/>
          </p:cNvSpPr>
          <p:nvPr>
            <p:ph idx="1"/>
          </p:nvPr>
        </p:nvSpPr>
        <p:spPr>
          <a:xfrm>
            <a:off x="838200" y="2102614"/>
            <a:ext cx="7122459" cy="1603375"/>
          </a:xfrm>
        </p:spPr>
        <p:txBody>
          <a:bodyPr/>
          <a:lstStyle/>
          <a:p>
            <a:pPr marL="285750" indent="-285750">
              <a:buFont typeface="Arial" panose="020B0604020202020204" pitchFamily="34" charset="0"/>
              <a:buChar char="•"/>
            </a:pPr>
            <a:r>
              <a:rPr lang="en-US" dirty="0"/>
              <a:t>How “Right” does data need to be?</a:t>
            </a:r>
          </a:p>
          <a:p>
            <a:pPr marL="285750" indent="-285750">
              <a:buFont typeface="Arial" panose="020B0604020202020204" pitchFamily="34" charset="0"/>
              <a:buChar char="•"/>
            </a:pPr>
            <a:r>
              <a:rPr lang="en-US" dirty="0"/>
              <a:t>Stop Debating, Start Solving</a:t>
            </a:r>
          </a:p>
          <a:p>
            <a:pPr marL="285750" indent="-285750">
              <a:buFont typeface="Arial" panose="020B0604020202020204" pitchFamily="34" charset="0"/>
              <a:buChar char="•"/>
            </a:pPr>
            <a:r>
              <a:rPr lang="en-US" dirty="0"/>
              <a:t>Shift the Data Culture</a:t>
            </a:r>
          </a:p>
        </p:txBody>
      </p:sp>
      <p:pic>
        <p:nvPicPr>
          <p:cNvPr id="6" name="Picture 5" descr="A person smiling for the camera&#10;&#10;Description automatically generated with low confidence">
            <a:extLst>
              <a:ext uri="{FF2B5EF4-FFF2-40B4-BE49-F238E27FC236}">
                <a16:creationId xmlns:a16="http://schemas.microsoft.com/office/drawing/2014/main" id="{142DD7D5-892B-6F48-A7F2-260F928D1FE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85078" y="897194"/>
            <a:ext cx="4014216" cy="4014216"/>
          </a:xfrm>
          <a:prstGeom prst="rect">
            <a:avLst/>
          </a:prstGeom>
        </p:spPr>
      </p:pic>
      <p:sp>
        <p:nvSpPr>
          <p:cNvPr id="8" name="TextBox 7">
            <a:extLst>
              <a:ext uri="{FF2B5EF4-FFF2-40B4-BE49-F238E27FC236}">
                <a16:creationId xmlns:a16="http://schemas.microsoft.com/office/drawing/2014/main" id="{FEC5E0F4-A237-A945-B936-5D16003B5874}"/>
              </a:ext>
            </a:extLst>
          </p:cNvPr>
          <p:cNvSpPr txBox="1"/>
          <p:nvPr/>
        </p:nvSpPr>
        <p:spPr>
          <a:xfrm>
            <a:off x="8082647" y="4449745"/>
            <a:ext cx="3419078" cy="923330"/>
          </a:xfrm>
          <a:prstGeom prst="rect">
            <a:avLst/>
          </a:prstGeom>
          <a:noFill/>
        </p:spPr>
        <p:txBody>
          <a:bodyPr wrap="none" rtlCol="0">
            <a:spAutoFit/>
          </a:bodyPr>
          <a:lstStyle/>
          <a:p>
            <a:pPr algn="ctr"/>
            <a:r>
              <a:rPr lang="en-US" b="1" i="1" dirty="0"/>
              <a:t>Brian Brinkmann</a:t>
            </a:r>
          </a:p>
          <a:p>
            <a:pPr algn="ctr"/>
            <a:r>
              <a:rPr lang="en-US" i="1" dirty="0"/>
              <a:t>Chief Product &amp; Marketing Officer</a:t>
            </a:r>
          </a:p>
          <a:p>
            <a:pPr algn="ctr"/>
            <a:r>
              <a:rPr lang="en-US" i="1" dirty="0" err="1"/>
              <a:t>Agilence</a:t>
            </a:r>
            <a:r>
              <a:rPr lang="en-US" i="1" dirty="0"/>
              <a:t>, Inc</a:t>
            </a:r>
          </a:p>
        </p:txBody>
      </p:sp>
    </p:spTree>
    <p:extLst>
      <p:ext uri="{BB962C8B-B14F-4D97-AF65-F5344CB8AC3E}">
        <p14:creationId xmlns:p14="http://schemas.microsoft.com/office/powerpoint/2010/main" val="3958183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00120A1-3956-CE4A-9CB9-537F9D827E83}"/>
              </a:ext>
            </a:extLst>
          </p:cNvPr>
          <p:cNvSpPr>
            <a:spLocks noGrp="1"/>
          </p:cNvSpPr>
          <p:nvPr>
            <p:ph type="body" idx="1"/>
          </p:nvPr>
        </p:nvSpPr>
        <p:spPr/>
        <p:txBody>
          <a:bodyPr/>
          <a:lstStyle/>
          <a:p>
            <a:r>
              <a:rPr lang="en-US" dirty="0"/>
              <a:t>When you get data right, you can create compelling output</a:t>
            </a:r>
          </a:p>
          <a:p>
            <a:endParaRPr lang="en-US" dirty="0"/>
          </a:p>
          <a:p>
            <a:r>
              <a:rPr lang="en-US" dirty="0"/>
              <a:t>Source: Boost Labs</a:t>
            </a:r>
          </a:p>
        </p:txBody>
      </p:sp>
      <p:pic>
        <p:nvPicPr>
          <p:cNvPr id="1026" name="Picture 2" descr="The U.S Army Then &amp; Now | Boost Labs">
            <a:extLst>
              <a:ext uri="{FF2B5EF4-FFF2-40B4-BE49-F238E27FC236}">
                <a16:creationId xmlns:a16="http://schemas.microsoft.com/office/drawing/2014/main" id="{D4B638FB-D375-5E4A-95D7-43BFEA6F8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6074" y="0"/>
            <a:ext cx="8995926" cy="695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802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2AC37-4471-4F56-A411-1C25E35BDBA7}"/>
              </a:ext>
            </a:extLst>
          </p:cNvPr>
          <p:cNvSpPr>
            <a:spLocks noGrp="1"/>
          </p:cNvSpPr>
          <p:nvPr>
            <p:ph type="title"/>
          </p:nvPr>
        </p:nvSpPr>
        <p:spPr/>
        <p:txBody>
          <a:bodyPr/>
          <a:lstStyle/>
          <a:p>
            <a:r>
              <a:rPr lang="en-US" dirty="0"/>
              <a:t>Step 2: Use what you have</a:t>
            </a:r>
          </a:p>
        </p:txBody>
      </p:sp>
      <p:sp>
        <p:nvSpPr>
          <p:cNvPr id="3" name="Content Placeholder 2">
            <a:extLst>
              <a:ext uri="{FF2B5EF4-FFF2-40B4-BE49-F238E27FC236}">
                <a16:creationId xmlns:a16="http://schemas.microsoft.com/office/drawing/2014/main" id="{29478773-4543-40A3-B9AD-32920B3C49E4}"/>
              </a:ext>
            </a:extLst>
          </p:cNvPr>
          <p:cNvSpPr>
            <a:spLocks noGrp="1"/>
          </p:cNvSpPr>
          <p:nvPr>
            <p:ph idx="1"/>
          </p:nvPr>
        </p:nvSpPr>
        <p:spPr>
          <a:xfrm>
            <a:off x="838200" y="2126599"/>
            <a:ext cx="10515600" cy="1603375"/>
          </a:xfrm>
        </p:spPr>
        <p:txBody>
          <a:bodyPr/>
          <a:lstStyle/>
          <a:p>
            <a:pPr marL="342900" indent="-342900">
              <a:buFont typeface="Arial" panose="020B0604020202020204" pitchFamily="34" charset="0"/>
              <a:buChar char="•"/>
            </a:pPr>
            <a:r>
              <a:rPr lang="en-US" dirty="0"/>
              <a:t>Analytics versus reporting</a:t>
            </a:r>
          </a:p>
          <a:p>
            <a:pPr marL="342900" indent="-342900">
              <a:buFont typeface="Arial" panose="020B0604020202020204" pitchFamily="34" charset="0"/>
              <a:buChar char="•"/>
            </a:pPr>
            <a:r>
              <a:rPr lang="en-US" dirty="0"/>
              <a:t>Know what tools are available to you</a:t>
            </a:r>
          </a:p>
          <a:p>
            <a:pPr marL="342900" indent="-342900">
              <a:buFont typeface="Arial" panose="020B0604020202020204" pitchFamily="34" charset="0"/>
              <a:buChar char="•"/>
            </a:pPr>
            <a:r>
              <a:rPr lang="en-US" dirty="0"/>
              <a:t>Know how to use the tools available to you</a:t>
            </a:r>
          </a:p>
        </p:txBody>
      </p:sp>
      <p:pic>
        <p:nvPicPr>
          <p:cNvPr id="5" name="Picture 4">
            <a:extLst>
              <a:ext uri="{FF2B5EF4-FFF2-40B4-BE49-F238E27FC236}">
                <a16:creationId xmlns:a16="http://schemas.microsoft.com/office/drawing/2014/main" id="{D31BCB0F-25C4-5B4E-956F-DD8ED144AA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6296" y1="32037" x2="36296" y2="32037"/>
                      </a14:backgroundRemoval>
                    </a14:imgEffect>
                  </a14:imgLayer>
                </a14:imgProps>
              </a:ext>
              <a:ext uri="{28A0092B-C50C-407E-A947-70E740481C1C}">
                <a14:useLocalDpi xmlns:a14="http://schemas.microsoft.com/office/drawing/2010/main" val="0"/>
              </a:ext>
            </a:extLst>
          </a:blip>
          <a:stretch>
            <a:fillRect/>
          </a:stretch>
        </p:blipFill>
        <p:spPr>
          <a:xfrm>
            <a:off x="7772595" y="921179"/>
            <a:ext cx="4014216" cy="4014216"/>
          </a:xfrm>
          <a:prstGeom prst="rect">
            <a:avLst/>
          </a:prstGeom>
        </p:spPr>
      </p:pic>
      <p:sp>
        <p:nvSpPr>
          <p:cNvPr id="7" name="TextBox 6">
            <a:extLst>
              <a:ext uri="{FF2B5EF4-FFF2-40B4-BE49-F238E27FC236}">
                <a16:creationId xmlns:a16="http://schemas.microsoft.com/office/drawing/2014/main" id="{5D34EFF3-1C1F-8B40-B26D-70034D540599}"/>
              </a:ext>
            </a:extLst>
          </p:cNvPr>
          <p:cNvSpPr txBox="1"/>
          <p:nvPr/>
        </p:nvSpPr>
        <p:spPr>
          <a:xfrm>
            <a:off x="8029704" y="4354926"/>
            <a:ext cx="3499997" cy="923330"/>
          </a:xfrm>
          <a:prstGeom prst="rect">
            <a:avLst/>
          </a:prstGeom>
          <a:noFill/>
        </p:spPr>
        <p:txBody>
          <a:bodyPr wrap="none" rtlCol="0">
            <a:spAutoFit/>
          </a:bodyPr>
          <a:lstStyle/>
          <a:p>
            <a:pPr algn="ctr"/>
            <a:r>
              <a:rPr lang="en-US" b="1" i="1" dirty="0"/>
              <a:t>Ryan F. Mc </a:t>
            </a:r>
            <a:r>
              <a:rPr lang="en-US" b="1" i="1" dirty="0" err="1"/>
              <a:t>Cullough</a:t>
            </a:r>
            <a:r>
              <a:rPr lang="en-US" b="1" i="1" dirty="0"/>
              <a:t>, Ph.D.</a:t>
            </a:r>
          </a:p>
          <a:p>
            <a:pPr algn="ctr"/>
            <a:r>
              <a:rPr lang="en-US" i="1" dirty="0"/>
              <a:t>Director, DoD Solutions Engineering</a:t>
            </a:r>
          </a:p>
          <a:p>
            <a:pPr algn="ctr"/>
            <a:r>
              <a:rPr lang="en-US" i="1" dirty="0"/>
              <a:t>Decision Lens</a:t>
            </a:r>
          </a:p>
        </p:txBody>
      </p:sp>
    </p:spTree>
    <p:extLst>
      <p:ext uri="{BB962C8B-B14F-4D97-AF65-F5344CB8AC3E}">
        <p14:creationId xmlns:p14="http://schemas.microsoft.com/office/powerpoint/2010/main" val="1448419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383">
            <a:extLst>
              <a:ext uri="{FF2B5EF4-FFF2-40B4-BE49-F238E27FC236}">
                <a16:creationId xmlns:a16="http://schemas.microsoft.com/office/drawing/2014/main" id="{F2D60737-5017-F743-B844-BD48B090FE6B}"/>
              </a:ext>
            </a:extLst>
          </p:cNvPr>
          <p:cNvSpPr>
            <a:spLocks noChangeAspect="1" noEditPoints="1"/>
          </p:cNvSpPr>
          <p:nvPr/>
        </p:nvSpPr>
        <p:spPr bwMode="auto">
          <a:xfrm>
            <a:off x="6735560" y="2308421"/>
            <a:ext cx="5238726" cy="2468062"/>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chemeClr val="bg2">
              <a:lumMod val="50000"/>
            </a:schemeClr>
          </a:solidFill>
          <a:ln w="9525">
            <a:solidFill>
              <a:srgbClr val="FFFFFF"/>
            </a:solidFill>
          </a:ln>
        </p:spPr>
        <p:txBody>
          <a:bodyPr vert="horz" wrap="square" lIns="91427" tIns="45713" rIns="91427" bIns="4571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sz="1600" dirty="0">
              <a:solidFill>
                <a:srgbClr val="000000"/>
              </a:solidFill>
            </a:endParaRPr>
          </a:p>
        </p:txBody>
      </p:sp>
      <p:sp>
        <p:nvSpPr>
          <p:cNvPr id="13" name="Title 1">
            <a:extLst>
              <a:ext uri="{FF2B5EF4-FFF2-40B4-BE49-F238E27FC236}">
                <a16:creationId xmlns:a16="http://schemas.microsoft.com/office/drawing/2014/main" id="{002EC380-3BC7-E244-8F5A-144AC08466E7}"/>
              </a:ext>
            </a:extLst>
          </p:cNvPr>
          <p:cNvSpPr>
            <a:spLocks noGrp="1"/>
          </p:cNvSpPr>
          <p:nvPr>
            <p:ph type="title"/>
          </p:nvPr>
        </p:nvSpPr>
        <p:spPr>
          <a:xfrm>
            <a:off x="838200" y="-17427"/>
            <a:ext cx="10515600" cy="1005776"/>
          </a:xfrm>
        </p:spPr>
        <p:txBody>
          <a:bodyPr>
            <a:normAutofit/>
          </a:bodyPr>
          <a:lstStyle/>
          <a:p>
            <a:r>
              <a:rPr lang="en-US" sz="3600" dirty="0"/>
              <a:t>Analytics vs. Reporting, Aren’t They the Same?</a:t>
            </a:r>
          </a:p>
        </p:txBody>
      </p:sp>
      <p:pic>
        <p:nvPicPr>
          <p:cNvPr id="14" name="Picture 13" descr="Graphical user interface, application&#10;&#10;Description automatically generated">
            <a:extLst>
              <a:ext uri="{FF2B5EF4-FFF2-40B4-BE49-F238E27FC236}">
                <a16:creationId xmlns:a16="http://schemas.microsoft.com/office/drawing/2014/main" id="{D25CC1D5-E73C-C045-9394-8EBD1A547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2441" y="2516321"/>
            <a:ext cx="3470988" cy="1772937"/>
          </a:xfrm>
          <a:prstGeom prst="rect">
            <a:avLst/>
          </a:prstGeom>
        </p:spPr>
      </p:pic>
      <p:grpSp>
        <p:nvGrpSpPr>
          <p:cNvPr id="15" name="Group 14">
            <a:extLst>
              <a:ext uri="{FF2B5EF4-FFF2-40B4-BE49-F238E27FC236}">
                <a16:creationId xmlns:a16="http://schemas.microsoft.com/office/drawing/2014/main" id="{50D67255-4398-B84D-A5B7-70654FA58478}"/>
              </a:ext>
            </a:extLst>
          </p:cNvPr>
          <p:cNvGrpSpPr/>
          <p:nvPr/>
        </p:nvGrpSpPr>
        <p:grpSpPr>
          <a:xfrm>
            <a:off x="1034316" y="4748491"/>
            <a:ext cx="3898202" cy="378662"/>
            <a:chOff x="1222069" y="4900355"/>
            <a:chExt cx="3898202" cy="378662"/>
          </a:xfrm>
          <a:solidFill>
            <a:schemeClr val="tx1"/>
          </a:solidFill>
        </p:grpSpPr>
        <p:sp>
          <p:nvSpPr>
            <p:cNvPr id="16" name="Trapezoid 15">
              <a:extLst>
                <a:ext uri="{FF2B5EF4-FFF2-40B4-BE49-F238E27FC236}">
                  <a16:creationId xmlns:a16="http://schemas.microsoft.com/office/drawing/2014/main" id="{E95F145A-DAB7-CF43-BDDC-E6C72669A627}"/>
                </a:ext>
              </a:extLst>
            </p:cNvPr>
            <p:cNvSpPr/>
            <p:nvPr/>
          </p:nvSpPr>
          <p:spPr>
            <a:xfrm rot="10800000">
              <a:off x="1222069" y="4900355"/>
              <a:ext cx="3898202" cy="349810"/>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2C37B62-EDEE-B44C-9287-6336CAAD814A}"/>
                </a:ext>
              </a:extLst>
            </p:cNvPr>
            <p:cNvSpPr txBox="1"/>
            <p:nvPr/>
          </p:nvSpPr>
          <p:spPr>
            <a:xfrm>
              <a:off x="1324946" y="4909685"/>
              <a:ext cx="3673095" cy="369332"/>
            </a:xfrm>
            <a:prstGeom prst="rect">
              <a:avLst/>
            </a:prstGeom>
            <a:grpFill/>
          </p:spPr>
          <p:txBody>
            <a:bodyPr wrap="square" rtlCol="0">
              <a:spAutoFit/>
            </a:bodyPr>
            <a:lstStyle/>
            <a:p>
              <a:pPr algn="ctr"/>
              <a:r>
                <a:rPr lang="en-US" b="1" dirty="0">
                  <a:solidFill>
                    <a:schemeClr val="bg1"/>
                  </a:solidFill>
                </a:rPr>
                <a:t>Where Analysts Operate</a:t>
              </a:r>
            </a:p>
          </p:txBody>
        </p:sp>
      </p:grpSp>
      <p:grpSp>
        <p:nvGrpSpPr>
          <p:cNvPr id="18" name="Group 17">
            <a:extLst>
              <a:ext uri="{FF2B5EF4-FFF2-40B4-BE49-F238E27FC236}">
                <a16:creationId xmlns:a16="http://schemas.microsoft.com/office/drawing/2014/main" id="{BEE63797-C453-8C42-8945-3A63CD060CA8}"/>
              </a:ext>
            </a:extLst>
          </p:cNvPr>
          <p:cNvGrpSpPr/>
          <p:nvPr/>
        </p:nvGrpSpPr>
        <p:grpSpPr>
          <a:xfrm>
            <a:off x="7226001" y="4756963"/>
            <a:ext cx="3898202" cy="369332"/>
            <a:chOff x="6943969" y="4889757"/>
            <a:chExt cx="3898202" cy="369332"/>
          </a:xfrm>
          <a:solidFill>
            <a:schemeClr val="tx1"/>
          </a:solidFill>
        </p:grpSpPr>
        <p:sp>
          <p:nvSpPr>
            <p:cNvPr id="19" name="Trapezoid 18">
              <a:extLst>
                <a:ext uri="{FF2B5EF4-FFF2-40B4-BE49-F238E27FC236}">
                  <a16:creationId xmlns:a16="http://schemas.microsoft.com/office/drawing/2014/main" id="{DB0310D7-8DAB-3F4C-95E2-562668D4D4CF}"/>
                </a:ext>
              </a:extLst>
            </p:cNvPr>
            <p:cNvSpPr/>
            <p:nvPr/>
          </p:nvSpPr>
          <p:spPr>
            <a:xfrm rot="10800000">
              <a:off x="6943969" y="4908223"/>
              <a:ext cx="3898202" cy="349810"/>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046BA0B-B449-9948-AB8B-F418312A1C4E}"/>
                </a:ext>
              </a:extLst>
            </p:cNvPr>
            <p:cNvSpPr txBox="1"/>
            <p:nvPr/>
          </p:nvSpPr>
          <p:spPr>
            <a:xfrm>
              <a:off x="7078721" y="4889757"/>
              <a:ext cx="3695392" cy="369332"/>
            </a:xfrm>
            <a:prstGeom prst="rect">
              <a:avLst/>
            </a:prstGeom>
            <a:grpFill/>
          </p:spPr>
          <p:txBody>
            <a:bodyPr wrap="square" rtlCol="0">
              <a:spAutoFit/>
            </a:bodyPr>
            <a:lstStyle/>
            <a:p>
              <a:pPr algn="ctr"/>
              <a:r>
                <a:rPr lang="en-US" b="1" dirty="0">
                  <a:solidFill>
                    <a:schemeClr val="bg1"/>
                  </a:solidFill>
                </a:rPr>
                <a:t>Where Decision Makers Operate</a:t>
              </a:r>
            </a:p>
          </p:txBody>
        </p:sp>
      </p:grpSp>
      <p:sp>
        <p:nvSpPr>
          <p:cNvPr id="22" name="Rounded Rectangle 21">
            <a:extLst>
              <a:ext uri="{FF2B5EF4-FFF2-40B4-BE49-F238E27FC236}">
                <a16:creationId xmlns:a16="http://schemas.microsoft.com/office/drawing/2014/main" id="{2D4E85C2-4DFE-F240-BAA8-D7A5024D3749}"/>
              </a:ext>
            </a:extLst>
          </p:cNvPr>
          <p:cNvSpPr/>
          <p:nvPr/>
        </p:nvSpPr>
        <p:spPr>
          <a:xfrm>
            <a:off x="2317813" y="982859"/>
            <a:ext cx="1257415" cy="36933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Analytics</a:t>
            </a:r>
          </a:p>
        </p:txBody>
      </p:sp>
      <p:sp>
        <p:nvSpPr>
          <p:cNvPr id="25" name="Rounded Rectangle 24">
            <a:extLst>
              <a:ext uri="{FF2B5EF4-FFF2-40B4-BE49-F238E27FC236}">
                <a16:creationId xmlns:a16="http://schemas.microsoft.com/office/drawing/2014/main" id="{54E6F448-CCF3-E44E-95EA-7F03D46371D3}"/>
              </a:ext>
            </a:extLst>
          </p:cNvPr>
          <p:cNvSpPr/>
          <p:nvPr/>
        </p:nvSpPr>
        <p:spPr>
          <a:xfrm>
            <a:off x="8585943" y="988348"/>
            <a:ext cx="1257415" cy="36847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Reporting</a:t>
            </a:r>
          </a:p>
        </p:txBody>
      </p:sp>
      <p:cxnSp>
        <p:nvCxnSpPr>
          <p:cNvPr id="27" name="Straight Connector 26">
            <a:extLst>
              <a:ext uri="{FF2B5EF4-FFF2-40B4-BE49-F238E27FC236}">
                <a16:creationId xmlns:a16="http://schemas.microsoft.com/office/drawing/2014/main" id="{BFD6713E-FBFC-9B4C-8B49-737A3DC9CE8C}"/>
              </a:ext>
            </a:extLst>
          </p:cNvPr>
          <p:cNvCxnSpPr>
            <a:cxnSpLocks/>
          </p:cNvCxnSpPr>
          <p:nvPr/>
        </p:nvCxnSpPr>
        <p:spPr>
          <a:xfrm>
            <a:off x="6083978" y="1135217"/>
            <a:ext cx="0" cy="4192565"/>
          </a:xfrm>
          <a:prstGeom prst="line">
            <a:avLst/>
          </a:prstGeom>
          <a:ln w="539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6A5F109B-9797-0643-B1A1-8A67050497E0}"/>
              </a:ext>
            </a:extLst>
          </p:cNvPr>
          <p:cNvSpPr/>
          <p:nvPr/>
        </p:nvSpPr>
        <p:spPr>
          <a:xfrm>
            <a:off x="958405" y="1745543"/>
            <a:ext cx="1168974" cy="29001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Raw Data</a:t>
            </a:r>
          </a:p>
        </p:txBody>
      </p:sp>
      <p:sp>
        <p:nvSpPr>
          <p:cNvPr id="30" name="Rounded Rectangle 29">
            <a:extLst>
              <a:ext uri="{FF2B5EF4-FFF2-40B4-BE49-F238E27FC236}">
                <a16:creationId xmlns:a16="http://schemas.microsoft.com/office/drawing/2014/main" id="{693B0689-E6F0-FE48-B49B-FF4082ACBA83}"/>
              </a:ext>
            </a:extLst>
          </p:cNvPr>
          <p:cNvSpPr/>
          <p:nvPr/>
        </p:nvSpPr>
        <p:spPr>
          <a:xfrm>
            <a:off x="2605621" y="1716272"/>
            <a:ext cx="1482655" cy="32254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Filtered Data</a:t>
            </a:r>
          </a:p>
        </p:txBody>
      </p:sp>
      <p:sp>
        <p:nvSpPr>
          <p:cNvPr id="31" name="Rounded Rectangle 30">
            <a:extLst>
              <a:ext uri="{FF2B5EF4-FFF2-40B4-BE49-F238E27FC236}">
                <a16:creationId xmlns:a16="http://schemas.microsoft.com/office/drawing/2014/main" id="{B7ADA317-FD9C-DE49-9D4C-FC290CA3CFDD}"/>
              </a:ext>
            </a:extLst>
          </p:cNvPr>
          <p:cNvSpPr/>
          <p:nvPr/>
        </p:nvSpPr>
        <p:spPr>
          <a:xfrm>
            <a:off x="5070724" y="1735942"/>
            <a:ext cx="2026508" cy="2831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Information</a:t>
            </a:r>
          </a:p>
        </p:txBody>
      </p:sp>
      <p:sp>
        <p:nvSpPr>
          <p:cNvPr id="32" name="Rounded Rectangle 31">
            <a:extLst>
              <a:ext uri="{FF2B5EF4-FFF2-40B4-BE49-F238E27FC236}">
                <a16:creationId xmlns:a16="http://schemas.microsoft.com/office/drawing/2014/main" id="{6385066D-4FD0-ED4B-B55C-CE14ADD844F1}"/>
              </a:ext>
            </a:extLst>
          </p:cNvPr>
          <p:cNvSpPr/>
          <p:nvPr/>
        </p:nvSpPr>
        <p:spPr>
          <a:xfrm>
            <a:off x="7542787" y="1735942"/>
            <a:ext cx="1550147" cy="30568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Knowledge</a:t>
            </a:r>
          </a:p>
        </p:txBody>
      </p:sp>
      <p:sp>
        <p:nvSpPr>
          <p:cNvPr id="33" name="Rounded Rectangle 32">
            <a:extLst>
              <a:ext uri="{FF2B5EF4-FFF2-40B4-BE49-F238E27FC236}">
                <a16:creationId xmlns:a16="http://schemas.microsoft.com/office/drawing/2014/main" id="{7F24711C-ECF0-B047-B80E-E752F75E0184}"/>
              </a:ext>
            </a:extLst>
          </p:cNvPr>
          <p:cNvSpPr/>
          <p:nvPr/>
        </p:nvSpPr>
        <p:spPr>
          <a:xfrm>
            <a:off x="9353433" y="1735943"/>
            <a:ext cx="1825199" cy="29288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Insights/Wisdom</a:t>
            </a:r>
          </a:p>
        </p:txBody>
      </p:sp>
      <p:sp>
        <p:nvSpPr>
          <p:cNvPr id="34" name="Rounded Rectangle 33">
            <a:extLst>
              <a:ext uri="{FF2B5EF4-FFF2-40B4-BE49-F238E27FC236}">
                <a16:creationId xmlns:a16="http://schemas.microsoft.com/office/drawing/2014/main" id="{3039EEE4-E072-D243-B680-0BBA0B60C6E8}"/>
              </a:ext>
            </a:extLst>
          </p:cNvPr>
          <p:cNvSpPr/>
          <p:nvPr/>
        </p:nvSpPr>
        <p:spPr>
          <a:xfrm>
            <a:off x="218051" y="5290647"/>
            <a:ext cx="11788334" cy="25461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t>“If there is any one secret of success, it lies in the ability to get the other person’s point of view and see things from that person’s angle as well as from your own” </a:t>
            </a:r>
            <a:r>
              <a:rPr lang="en-US" sz="1200" b="1" dirty="0"/>
              <a:t>-Henry Ford</a:t>
            </a:r>
            <a:endParaRPr lang="en-US" sz="1200" b="1" i="1" dirty="0"/>
          </a:p>
        </p:txBody>
      </p:sp>
      <p:pic>
        <p:nvPicPr>
          <p:cNvPr id="35" name="Picture 34">
            <a:extLst>
              <a:ext uri="{FF2B5EF4-FFF2-40B4-BE49-F238E27FC236}">
                <a16:creationId xmlns:a16="http://schemas.microsoft.com/office/drawing/2014/main" id="{627BF334-D76B-114F-9841-C9C87CB5B4AB}"/>
              </a:ext>
            </a:extLst>
          </p:cNvPr>
          <p:cNvPicPr>
            <a:picLocks noChangeAspect="1"/>
          </p:cNvPicPr>
          <p:nvPr/>
        </p:nvPicPr>
        <p:blipFill>
          <a:blip r:embed="rId3"/>
          <a:stretch>
            <a:fillRect/>
          </a:stretch>
        </p:blipFill>
        <p:spPr>
          <a:xfrm>
            <a:off x="1278394" y="2495974"/>
            <a:ext cx="3480219" cy="1821277"/>
          </a:xfrm>
          <a:prstGeom prst="rect">
            <a:avLst/>
          </a:prstGeom>
        </p:spPr>
      </p:pic>
      <p:sp>
        <p:nvSpPr>
          <p:cNvPr id="36" name="Freeform 1383">
            <a:extLst>
              <a:ext uri="{FF2B5EF4-FFF2-40B4-BE49-F238E27FC236}">
                <a16:creationId xmlns:a16="http://schemas.microsoft.com/office/drawing/2014/main" id="{87385C91-F105-3242-B7BA-200170268F12}"/>
              </a:ext>
            </a:extLst>
          </p:cNvPr>
          <p:cNvSpPr>
            <a:spLocks noChangeAspect="1" noEditPoints="1"/>
          </p:cNvSpPr>
          <p:nvPr/>
        </p:nvSpPr>
        <p:spPr bwMode="auto">
          <a:xfrm>
            <a:off x="396812" y="2315907"/>
            <a:ext cx="5238726" cy="2468062"/>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chemeClr val="bg2">
              <a:lumMod val="50000"/>
            </a:schemeClr>
          </a:solidFill>
          <a:ln w="9525">
            <a:solidFill>
              <a:srgbClr val="FFFFFF"/>
            </a:solidFill>
          </a:ln>
        </p:spPr>
        <p:txBody>
          <a:bodyPr vert="horz" wrap="square" lIns="91427" tIns="45713" rIns="91427" bIns="4571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sz="1600" dirty="0">
              <a:solidFill>
                <a:srgbClr val="000000"/>
              </a:solidFill>
            </a:endParaRPr>
          </a:p>
        </p:txBody>
      </p:sp>
    </p:spTree>
    <p:extLst>
      <p:ext uri="{BB962C8B-B14F-4D97-AF65-F5344CB8AC3E}">
        <p14:creationId xmlns:p14="http://schemas.microsoft.com/office/powerpoint/2010/main" val="894930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A3464-A1F0-294A-BCC8-400F9996522E}"/>
              </a:ext>
            </a:extLst>
          </p:cNvPr>
          <p:cNvSpPr>
            <a:spLocks noGrp="1"/>
          </p:cNvSpPr>
          <p:nvPr>
            <p:ph type="title"/>
          </p:nvPr>
        </p:nvSpPr>
        <p:spPr>
          <a:xfrm>
            <a:off x="838200" y="150521"/>
            <a:ext cx="10515600" cy="1325563"/>
          </a:xfrm>
        </p:spPr>
        <p:txBody>
          <a:bodyPr/>
          <a:lstStyle/>
          <a:p>
            <a:r>
              <a:rPr lang="en-US" dirty="0"/>
              <a:t>Knowing What is Available to You &amp; How to Get Started Quickly</a:t>
            </a:r>
          </a:p>
        </p:txBody>
      </p:sp>
      <p:grpSp>
        <p:nvGrpSpPr>
          <p:cNvPr id="14" name="Group 13">
            <a:extLst>
              <a:ext uri="{FF2B5EF4-FFF2-40B4-BE49-F238E27FC236}">
                <a16:creationId xmlns:a16="http://schemas.microsoft.com/office/drawing/2014/main" id="{751585DA-EA35-A246-B7B1-00770721575B}"/>
              </a:ext>
            </a:extLst>
          </p:cNvPr>
          <p:cNvGrpSpPr/>
          <p:nvPr/>
        </p:nvGrpSpPr>
        <p:grpSpPr>
          <a:xfrm>
            <a:off x="5306657" y="1602383"/>
            <a:ext cx="6245289" cy="3847490"/>
            <a:chOff x="838200" y="1476084"/>
            <a:chExt cx="6700935" cy="4156682"/>
          </a:xfrm>
        </p:grpSpPr>
        <p:pic>
          <p:nvPicPr>
            <p:cNvPr id="5" name="Picture 4" descr="Graphical user interface, application&#10;&#10;Description automatically generated">
              <a:extLst>
                <a:ext uri="{FF2B5EF4-FFF2-40B4-BE49-F238E27FC236}">
                  <a16:creationId xmlns:a16="http://schemas.microsoft.com/office/drawing/2014/main" id="{432E29A2-DA46-1345-A8E7-3F4FC26EB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00244"/>
              <a:ext cx="3276600" cy="2006003"/>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A36CF8D3-735A-6840-BF03-4AF361764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76084"/>
              <a:ext cx="3276600" cy="2006003"/>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6D7EC9C8-DC24-B54C-A871-DDF3D5CA8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535" y="1476084"/>
              <a:ext cx="3276600" cy="2006003"/>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B57AE4AF-6E11-6A40-A21D-73A176163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2535" y="3626763"/>
              <a:ext cx="3276600" cy="2006003"/>
            </a:xfrm>
            <a:prstGeom prst="rect">
              <a:avLst/>
            </a:prstGeom>
          </p:spPr>
        </p:pic>
      </p:grpSp>
      <p:sp>
        <p:nvSpPr>
          <p:cNvPr id="13" name="Right Brace 12">
            <a:extLst>
              <a:ext uri="{FF2B5EF4-FFF2-40B4-BE49-F238E27FC236}">
                <a16:creationId xmlns:a16="http://schemas.microsoft.com/office/drawing/2014/main" id="{1A601D91-B413-6340-A0C2-DFF55C2661CA}"/>
              </a:ext>
            </a:extLst>
          </p:cNvPr>
          <p:cNvSpPr/>
          <p:nvPr/>
        </p:nvSpPr>
        <p:spPr>
          <a:xfrm>
            <a:off x="4510611" y="1679184"/>
            <a:ext cx="450165" cy="3582155"/>
          </a:xfrm>
          <a:prstGeom prst="rightBrac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id="{947B85CB-E3EF-1E4A-A154-DA59D8CF8C52}"/>
              </a:ext>
            </a:extLst>
          </p:cNvPr>
          <p:cNvGrpSpPr/>
          <p:nvPr/>
        </p:nvGrpSpPr>
        <p:grpSpPr>
          <a:xfrm>
            <a:off x="382554" y="1679184"/>
            <a:ext cx="4641165" cy="3770689"/>
            <a:chOff x="426046" y="1218686"/>
            <a:chExt cx="6183398" cy="4572000"/>
          </a:xfrm>
        </p:grpSpPr>
        <p:sp>
          <p:nvSpPr>
            <p:cNvPr id="16" name="Rectangle 15">
              <a:extLst>
                <a:ext uri="{FF2B5EF4-FFF2-40B4-BE49-F238E27FC236}">
                  <a16:creationId xmlns:a16="http://schemas.microsoft.com/office/drawing/2014/main" id="{23DAA6D1-B570-C740-9FBC-A972D6BB94A1}"/>
                </a:ext>
              </a:extLst>
            </p:cNvPr>
            <p:cNvSpPr/>
            <p:nvPr/>
          </p:nvSpPr>
          <p:spPr>
            <a:xfrm>
              <a:off x="429386" y="2133086"/>
              <a:ext cx="914400" cy="914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2688"/>
              <a:endParaRPr lang="en-US" sz="1836"/>
            </a:p>
          </p:txBody>
        </p:sp>
        <p:grpSp>
          <p:nvGrpSpPr>
            <p:cNvPr id="17" name="Group 455">
              <a:extLst>
                <a:ext uri="{FF2B5EF4-FFF2-40B4-BE49-F238E27FC236}">
                  <a16:creationId xmlns:a16="http://schemas.microsoft.com/office/drawing/2014/main" id="{602C6C13-7C19-C84A-8389-FF6BDFB81460}"/>
                </a:ext>
              </a:extLst>
            </p:cNvPr>
            <p:cNvGrpSpPr>
              <a:grpSpLocks/>
            </p:cNvGrpSpPr>
            <p:nvPr/>
          </p:nvGrpSpPr>
          <p:grpSpPr bwMode="auto">
            <a:xfrm>
              <a:off x="657986" y="2361686"/>
              <a:ext cx="457200" cy="457200"/>
              <a:chOff x="-3781305" y="3065460"/>
              <a:chExt cx="1777999" cy="1777999"/>
            </a:xfrm>
          </p:grpSpPr>
          <p:sp>
            <p:nvSpPr>
              <p:cNvPr id="44" name="Freeform 5">
                <a:extLst>
                  <a:ext uri="{FF2B5EF4-FFF2-40B4-BE49-F238E27FC236}">
                    <a16:creationId xmlns:a16="http://schemas.microsoft.com/office/drawing/2014/main" id="{609BAF54-48BA-DC43-8759-BB4DA76A8D97}"/>
                  </a:ext>
                </a:extLst>
              </p:cNvPr>
              <p:cNvSpPr>
                <a:spLocks noEditPoints="1"/>
              </p:cNvSpPr>
              <p:nvPr/>
            </p:nvSpPr>
            <p:spPr bwMode="auto">
              <a:xfrm>
                <a:off x="-3781305" y="3065460"/>
                <a:ext cx="1777999" cy="1777999"/>
              </a:xfrm>
              <a:custGeom>
                <a:avLst/>
                <a:gdLst>
                  <a:gd name="T0" fmla="*/ 618 w 1120"/>
                  <a:gd name="T1" fmla="*/ 4 h 1120"/>
                  <a:gd name="T2" fmla="*/ 726 w 1120"/>
                  <a:gd name="T3" fmla="*/ 26 h 1120"/>
                  <a:gd name="T4" fmla="*/ 828 w 1120"/>
                  <a:gd name="T5" fmla="*/ 68 h 1120"/>
                  <a:gd name="T6" fmla="*/ 916 w 1120"/>
                  <a:gd name="T7" fmla="*/ 128 h 1120"/>
                  <a:gd name="T8" fmla="*/ 992 w 1120"/>
                  <a:gd name="T9" fmla="*/ 204 h 1120"/>
                  <a:gd name="T10" fmla="*/ 1052 w 1120"/>
                  <a:gd name="T11" fmla="*/ 294 h 1120"/>
                  <a:gd name="T12" fmla="*/ 1094 w 1120"/>
                  <a:gd name="T13" fmla="*/ 394 h 1120"/>
                  <a:gd name="T14" fmla="*/ 1118 w 1120"/>
                  <a:gd name="T15" fmla="*/ 504 h 1120"/>
                  <a:gd name="T16" fmla="*/ 1120 w 1120"/>
                  <a:gd name="T17" fmla="*/ 590 h 1120"/>
                  <a:gd name="T18" fmla="*/ 1102 w 1120"/>
                  <a:gd name="T19" fmla="*/ 700 h 1120"/>
                  <a:gd name="T20" fmla="*/ 1064 w 1120"/>
                  <a:gd name="T21" fmla="*/ 802 h 1120"/>
                  <a:gd name="T22" fmla="*/ 1008 w 1120"/>
                  <a:gd name="T23" fmla="*/ 896 h 1120"/>
                  <a:gd name="T24" fmla="*/ 936 w 1120"/>
                  <a:gd name="T25" fmla="*/ 974 h 1120"/>
                  <a:gd name="T26" fmla="*/ 850 w 1120"/>
                  <a:gd name="T27" fmla="*/ 1038 h 1120"/>
                  <a:gd name="T28" fmla="*/ 752 w 1120"/>
                  <a:gd name="T29" fmla="*/ 1086 h 1120"/>
                  <a:gd name="T30" fmla="*/ 646 w 1120"/>
                  <a:gd name="T31" fmla="*/ 1114 h 1120"/>
                  <a:gd name="T32" fmla="*/ 560 w 1120"/>
                  <a:gd name="T33" fmla="*/ 1120 h 1120"/>
                  <a:gd name="T34" fmla="*/ 448 w 1120"/>
                  <a:gd name="T35" fmla="*/ 1108 h 1120"/>
                  <a:gd name="T36" fmla="*/ 342 w 1120"/>
                  <a:gd name="T37" fmla="*/ 1076 h 1120"/>
                  <a:gd name="T38" fmla="*/ 248 w 1120"/>
                  <a:gd name="T39" fmla="*/ 1024 h 1120"/>
                  <a:gd name="T40" fmla="*/ 164 w 1120"/>
                  <a:gd name="T41" fmla="*/ 956 h 1120"/>
                  <a:gd name="T42" fmla="*/ 96 w 1120"/>
                  <a:gd name="T43" fmla="*/ 874 h 1120"/>
                  <a:gd name="T44" fmla="*/ 44 w 1120"/>
                  <a:gd name="T45" fmla="*/ 778 h 1120"/>
                  <a:gd name="T46" fmla="*/ 12 w 1120"/>
                  <a:gd name="T47" fmla="*/ 674 h 1120"/>
                  <a:gd name="T48" fmla="*/ 0 w 1120"/>
                  <a:gd name="T49" fmla="*/ 560 h 1120"/>
                  <a:gd name="T50" fmla="*/ 6 w 1120"/>
                  <a:gd name="T51" fmla="*/ 476 h 1120"/>
                  <a:gd name="T52" fmla="*/ 34 w 1120"/>
                  <a:gd name="T53" fmla="*/ 368 h 1120"/>
                  <a:gd name="T54" fmla="*/ 82 w 1120"/>
                  <a:gd name="T55" fmla="*/ 270 h 1120"/>
                  <a:gd name="T56" fmla="*/ 146 w 1120"/>
                  <a:gd name="T57" fmla="*/ 184 h 1120"/>
                  <a:gd name="T58" fmla="*/ 226 w 1120"/>
                  <a:gd name="T59" fmla="*/ 112 h 1120"/>
                  <a:gd name="T60" fmla="*/ 318 w 1120"/>
                  <a:gd name="T61" fmla="*/ 56 h 1120"/>
                  <a:gd name="T62" fmla="*/ 420 w 1120"/>
                  <a:gd name="T63" fmla="*/ 18 h 1120"/>
                  <a:gd name="T64" fmla="*/ 532 w 1120"/>
                  <a:gd name="T65" fmla="*/ 2 h 1120"/>
                  <a:gd name="T66" fmla="*/ 536 w 1120"/>
                  <a:gd name="T67" fmla="*/ 72 h 1120"/>
                  <a:gd name="T68" fmla="*/ 438 w 1120"/>
                  <a:gd name="T69" fmla="*/ 86 h 1120"/>
                  <a:gd name="T70" fmla="*/ 288 w 1120"/>
                  <a:gd name="T71" fmla="*/ 156 h 1120"/>
                  <a:gd name="T72" fmla="*/ 156 w 1120"/>
                  <a:gd name="T73" fmla="*/ 288 h 1120"/>
                  <a:gd name="T74" fmla="*/ 88 w 1120"/>
                  <a:gd name="T75" fmla="*/ 438 h 1120"/>
                  <a:gd name="T76" fmla="*/ 72 w 1120"/>
                  <a:gd name="T77" fmla="*/ 536 h 1120"/>
                  <a:gd name="T78" fmla="*/ 74 w 1120"/>
                  <a:gd name="T79" fmla="*/ 610 h 1120"/>
                  <a:gd name="T80" fmla="*/ 94 w 1120"/>
                  <a:gd name="T81" fmla="*/ 706 h 1120"/>
                  <a:gd name="T82" fmla="*/ 184 w 1120"/>
                  <a:gd name="T83" fmla="*/ 870 h 1120"/>
                  <a:gd name="T84" fmla="*/ 328 w 1120"/>
                  <a:gd name="T85" fmla="*/ 990 h 1120"/>
                  <a:gd name="T86" fmla="*/ 462 w 1120"/>
                  <a:gd name="T87" fmla="*/ 1038 h 1120"/>
                  <a:gd name="T88" fmla="*/ 560 w 1120"/>
                  <a:gd name="T89" fmla="*/ 1048 h 1120"/>
                  <a:gd name="T90" fmla="*/ 634 w 1120"/>
                  <a:gd name="T91" fmla="*/ 1044 h 1120"/>
                  <a:gd name="T92" fmla="*/ 750 w 1120"/>
                  <a:gd name="T93" fmla="*/ 1010 h 1120"/>
                  <a:gd name="T94" fmla="*/ 906 w 1120"/>
                  <a:gd name="T95" fmla="*/ 906 h 1120"/>
                  <a:gd name="T96" fmla="*/ 1010 w 1120"/>
                  <a:gd name="T97" fmla="*/ 750 h 1120"/>
                  <a:gd name="T98" fmla="*/ 1044 w 1120"/>
                  <a:gd name="T99" fmla="*/ 634 h 1120"/>
                  <a:gd name="T100" fmla="*/ 1050 w 1120"/>
                  <a:gd name="T101" fmla="*/ 560 h 1120"/>
                  <a:gd name="T102" fmla="*/ 1040 w 1120"/>
                  <a:gd name="T103" fmla="*/ 462 h 1120"/>
                  <a:gd name="T104" fmla="*/ 990 w 1120"/>
                  <a:gd name="T105" fmla="*/ 328 h 1120"/>
                  <a:gd name="T106" fmla="*/ 870 w 1120"/>
                  <a:gd name="T107" fmla="*/ 184 h 1120"/>
                  <a:gd name="T108" fmla="*/ 706 w 1120"/>
                  <a:gd name="T109" fmla="*/ 94 h 1120"/>
                  <a:gd name="T110" fmla="*/ 610 w 1120"/>
                  <a:gd name="T111" fmla="*/ 7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0" h="1120">
                    <a:moveTo>
                      <a:pt x="560" y="0"/>
                    </a:moveTo>
                    <a:lnTo>
                      <a:pt x="560" y="0"/>
                    </a:lnTo>
                    <a:lnTo>
                      <a:pt x="590" y="2"/>
                    </a:lnTo>
                    <a:lnTo>
                      <a:pt x="618" y="4"/>
                    </a:lnTo>
                    <a:lnTo>
                      <a:pt x="646" y="6"/>
                    </a:lnTo>
                    <a:lnTo>
                      <a:pt x="674" y="12"/>
                    </a:lnTo>
                    <a:lnTo>
                      <a:pt x="700" y="18"/>
                    </a:lnTo>
                    <a:lnTo>
                      <a:pt x="726" y="26"/>
                    </a:lnTo>
                    <a:lnTo>
                      <a:pt x="752" y="34"/>
                    </a:lnTo>
                    <a:lnTo>
                      <a:pt x="778" y="44"/>
                    </a:lnTo>
                    <a:lnTo>
                      <a:pt x="802" y="56"/>
                    </a:lnTo>
                    <a:lnTo>
                      <a:pt x="828" y="68"/>
                    </a:lnTo>
                    <a:lnTo>
                      <a:pt x="850" y="82"/>
                    </a:lnTo>
                    <a:lnTo>
                      <a:pt x="874" y="96"/>
                    </a:lnTo>
                    <a:lnTo>
                      <a:pt x="896" y="112"/>
                    </a:lnTo>
                    <a:lnTo>
                      <a:pt x="916" y="128"/>
                    </a:lnTo>
                    <a:lnTo>
                      <a:pt x="936" y="146"/>
                    </a:lnTo>
                    <a:lnTo>
                      <a:pt x="956" y="164"/>
                    </a:lnTo>
                    <a:lnTo>
                      <a:pt x="974" y="184"/>
                    </a:lnTo>
                    <a:lnTo>
                      <a:pt x="992" y="204"/>
                    </a:lnTo>
                    <a:lnTo>
                      <a:pt x="1008" y="226"/>
                    </a:lnTo>
                    <a:lnTo>
                      <a:pt x="1024" y="248"/>
                    </a:lnTo>
                    <a:lnTo>
                      <a:pt x="1040" y="270"/>
                    </a:lnTo>
                    <a:lnTo>
                      <a:pt x="1052" y="294"/>
                    </a:lnTo>
                    <a:lnTo>
                      <a:pt x="1064" y="318"/>
                    </a:lnTo>
                    <a:lnTo>
                      <a:pt x="1076" y="342"/>
                    </a:lnTo>
                    <a:lnTo>
                      <a:pt x="1086" y="368"/>
                    </a:lnTo>
                    <a:lnTo>
                      <a:pt x="1094" y="394"/>
                    </a:lnTo>
                    <a:lnTo>
                      <a:pt x="1102" y="420"/>
                    </a:lnTo>
                    <a:lnTo>
                      <a:pt x="1108" y="448"/>
                    </a:lnTo>
                    <a:lnTo>
                      <a:pt x="1114" y="476"/>
                    </a:lnTo>
                    <a:lnTo>
                      <a:pt x="1118" y="504"/>
                    </a:lnTo>
                    <a:lnTo>
                      <a:pt x="1120" y="532"/>
                    </a:lnTo>
                    <a:lnTo>
                      <a:pt x="1120" y="560"/>
                    </a:lnTo>
                    <a:lnTo>
                      <a:pt x="1120" y="560"/>
                    </a:lnTo>
                    <a:lnTo>
                      <a:pt x="1120" y="590"/>
                    </a:lnTo>
                    <a:lnTo>
                      <a:pt x="1118" y="618"/>
                    </a:lnTo>
                    <a:lnTo>
                      <a:pt x="1114" y="646"/>
                    </a:lnTo>
                    <a:lnTo>
                      <a:pt x="1108" y="674"/>
                    </a:lnTo>
                    <a:lnTo>
                      <a:pt x="1102" y="700"/>
                    </a:lnTo>
                    <a:lnTo>
                      <a:pt x="1094" y="726"/>
                    </a:lnTo>
                    <a:lnTo>
                      <a:pt x="1086" y="752"/>
                    </a:lnTo>
                    <a:lnTo>
                      <a:pt x="1076" y="778"/>
                    </a:lnTo>
                    <a:lnTo>
                      <a:pt x="1064" y="802"/>
                    </a:lnTo>
                    <a:lnTo>
                      <a:pt x="1052" y="826"/>
                    </a:lnTo>
                    <a:lnTo>
                      <a:pt x="1040" y="850"/>
                    </a:lnTo>
                    <a:lnTo>
                      <a:pt x="1024" y="874"/>
                    </a:lnTo>
                    <a:lnTo>
                      <a:pt x="1008" y="896"/>
                    </a:lnTo>
                    <a:lnTo>
                      <a:pt x="992" y="916"/>
                    </a:lnTo>
                    <a:lnTo>
                      <a:pt x="974" y="936"/>
                    </a:lnTo>
                    <a:lnTo>
                      <a:pt x="956" y="956"/>
                    </a:lnTo>
                    <a:lnTo>
                      <a:pt x="936" y="974"/>
                    </a:lnTo>
                    <a:lnTo>
                      <a:pt x="916" y="992"/>
                    </a:lnTo>
                    <a:lnTo>
                      <a:pt x="896" y="1008"/>
                    </a:lnTo>
                    <a:lnTo>
                      <a:pt x="874" y="1024"/>
                    </a:lnTo>
                    <a:lnTo>
                      <a:pt x="850" y="1038"/>
                    </a:lnTo>
                    <a:lnTo>
                      <a:pt x="828" y="1052"/>
                    </a:lnTo>
                    <a:lnTo>
                      <a:pt x="802" y="1064"/>
                    </a:lnTo>
                    <a:lnTo>
                      <a:pt x="778" y="1076"/>
                    </a:lnTo>
                    <a:lnTo>
                      <a:pt x="752" y="1086"/>
                    </a:lnTo>
                    <a:lnTo>
                      <a:pt x="726" y="1094"/>
                    </a:lnTo>
                    <a:lnTo>
                      <a:pt x="700" y="1102"/>
                    </a:lnTo>
                    <a:lnTo>
                      <a:pt x="674" y="1108"/>
                    </a:lnTo>
                    <a:lnTo>
                      <a:pt x="646" y="1114"/>
                    </a:lnTo>
                    <a:lnTo>
                      <a:pt x="618" y="1118"/>
                    </a:lnTo>
                    <a:lnTo>
                      <a:pt x="590" y="1120"/>
                    </a:lnTo>
                    <a:lnTo>
                      <a:pt x="560" y="1120"/>
                    </a:lnTo>
                    <a:lnTo>
                      <a:pt x="560" y="1120"/>
                    </a:lnTo>
                    <a:lnTo>
                      <a:pt x="532" y="1120"/>
                    </a:lnTo>
                    <a:lnTo>
                      <a:pt x="504" y="1118"/>
                    </a:lnTo>
                    <a:lnTo>
                      <a:pt x="476" y="1114"/>
                    </a:lnTo>
                    <a:lnTo>
                      <a:pt x="448" y="1108"/>
                    </a:lnTo>
                    <a:lnTo>
                      <a:pt x="420" y="1102"/>
                    </a:lnTo>
                    <a:lnTo>
                      <a:pt x="394" y="1094"/>
                    </a:lnTo>
                    <a:lnTo>
                      <a:pt x="368" y="1086"/>
                    </a:lnTo>
                    <a:lnTo>
                      <a:pt x="342" y="1076"/>
                    </a:lnTo>
                    <a:lnTo>
                      <a:pt x="318" y="1064"/>
                    </a:lnTo>
                    <a:lnTo>
                      <a:pt x="294" y="1052"/>
                    </a:lnTo>
                    <a:lnTo>
                      <a:pt x="270" y="1038"/>
                    </a:lnTo>
                    <a:lnTo>
                      <a:pt x="248" y="1024"/>
                    </a:lnTo>
                    <a:lnTo>
                      <a:pt x="226" y="1008"/>
                    </a:lnTo>
                    <a:lnTo>
                      <a:pt x="204" y="992"/>
                    </a:lnTo>
                    <a:lnTo>
                      <a:pt x="184" y="974"/>
                    </a:lnTo>
                    <a:lnTo>
                      <a:pt x="164" y="956"/>
                    </a:lnTo>
                    <a:lnTo>
                      <a:pt x="146" y="936"/>
                    </a:lnTo>
                    <a:lnTo>
                      <a:pt x="128" y="916"/>
                    </a:lnTo>
                    <a:lnTo>
                      <a:pt x="112" y="896"/>
                    </a:lnTo>
                    <a:lnTo>
                      <a:pt x="96" y="874"/>
                    </a:lnTo>
                    <a:lnTo>
                      <a:pt x="82" y="850"/>
                    </a:lnTo>
                    <a:lnTo>
                      <a:pt x="68" y="826"/>
                    </a:lnTo>
                    <a:lnTo>
                      <a:pt x="56" y="802"/>
                    </a:lnTo>
                    <a:lnTo>
                      <a:pt x="44" y="778"/>
                    </a:lnTo>
                    <a:lnTo>
                      <a:pt x="34" y="752"/>
                    </a:lnTo>
                    <a:lnTo>
                      <a:pt x="26" y="726"/>
                    </a:lnTo>
                    <a:lnTo>
                      <a:pt x="18" y="700"/>
                    </a:lnTo>
                    <a:lnTo>
                      <a:pt x="12" y="674"/>
                    </a:lnTo>
                    <a:lnTo>
                      <a:pt x="6" y="646"/>
                    </a:lnTo>
                    <a:lnTo>
                      <a:pt x="4" y="618"/>
                    </a:lnTo>
                    <a:lnTo>
                      <a:pt x="2" y="590"/>
                    </a:lnTo>
                    <a:lnTo>
                      <a:pt x="0" y="560"/>
                    </a:lnTo>
                    <a:lnTo>
                      <a:pt x="0" y="560"/>
                    </a:lnTo>
                    <a:lnTo>
                      <a:pt x="2" y="532"/>
                    </a:lnTo>
                    <a:lnTo>
                      <a:pt x="4" y="504"/>
                    </a:lnTo>
                    <a:lnTo>
                      <a:pt x="6" y="476"/>
                    </a:lnTo>
                    <a:lnTo>
                      <a:pt x="12" y="448"/>
                    </a:lnTo>
                    <a:lnTo>
                      <a:pt x="18" y="420"/>
                    </a:lnTo>
                    <a:lnTo>
                      <a:pt x="26" y="394"/>
                    </a:lnTo>
                    <a:lnTo>
                      <a:pt x="34" y="368"/>
                    </a:lnTo>
                    <a:lnTo>
                      <a:pt x="44" y="342"/>
                    </a:lnTo>
                    <a:lnTo>
                      <a:pt x="56" y="318"/>
                    </a:lnTo>
                    <a:lnTo>
                      <a:pt x="68" y="294"/>
                    </a:lnTo>
                    <a:lnTo>
                      <a:pt x="82" y="270"/>
                    </a:lnTo>
                    <a:lnTo>
                      <a:pt x="96" y="248"/>
                    </a:lnTo>
                    <a:lnTo>
                      <a:pt x="112" y="226"/>
                    </a:lnTo>
                    <a:lnTo>
                      <a:pt x="128" y="204"/>
                    </a:lnTo>
                    <a:lnTo>
                      <a:pt x="146" y="184"/>
                    </a:lnTo>
                    <a:lnTo>
                      <a:pt x="164" y="164"/>
                    </a:lnTo>
                    <a:lnTo>
                      <a:pt x="184" y="146"/>
                    </a:lnTo>
                    <a:lnTo>
                      <a:pt x="204" y="128"/>
                    </a:lnTo>
                    <a:lnTo>
                      <a:pt x="226" y="112"/>
                    </a:lnTo>
                    <a:lnTo>
                      <a:pt x="248" y="96"/>
                    </a:lnTo>
                    <a:lnTo>
                      <a:pt x="270" y="82"/>
                    </a:lnTo>
                    <a:lnTo>
                      <a:pt x="294" y="68"/>
                    </a:lnTo>
                    <a:lnTo>
                      <a:pt x="318" y="56"/>
                    </a:lnTo>
                    <a:lnTo>
                      <a:pt x="342" y="44"/>
                    </a:lnTo>
                    <a:lnTo>
                      <a:pt x="368" y="34"/>
                    </a:lnTo>
                    <a:lnTo>
                      <a:pt x="394" y="26"/>
                    </a:lnTo>
                    <a:lnTo>
                      <a:pt x="420" y="18"/>
                    </a:lnTo>
                    <a:lnTo>
                      <a:pt x="448" y="12"/>
                    </a:lnTo>
                    <a:lnTo>
                      <a:pt x="476" y="6"/>
                    </a:lnTo>
                    <a:lnTo>
                      <a:pt x="504" y="4"/>
                    </a:lnTo>
                    <a:lnTo>
                      <a:pt x="532" y="2"/>
                    </a:lnTo>
                    <a:lnTo>
                      <a:pt x="560" y="0"/>
                    </a:lnTo>
                    <a:close/>
                    <a:moveTo>
                      <a:pt x="560" y="72"/>
                    </a:moveTo>
                    <a:lnTo>
                      <a:pt x="560" y="72"/>
                    </a:lnTo>
                    <a:lnTo>
                      <a:pt x="536" y="72"/>
                    </a:lnTo>
                    <a:lnTo>
                      <a:pt x="510" y="74"/>
                    </a:lnTo>
                    <a:lnTo>
                      <a:pt x="486" y="78"/>
                    </a:lnTo>
                    <a:lnTo>
                      <a:pt x="462" y="82"/>
                    </a:lnTo>
                    <a:lnTo>
                      <a:pt x="438" y="86"/>
                    </a:lnTo>
                    <a:lnTo>
                      <a:pt x="416" y="94"/>
                    </a:lnTo>
                    <a:lnTo>
                      <a:pt x="370" y="110"/>
                    </a:lnTo>
                    <a:lnTo>
                      <a:pt x="328" y="130"/>
                    </a:lnTo>
                    <a:lnTo>
                      <a:pt x="288" y="156"/>
                    </a:lnTo>
                    <a:lnTo>
                      <a:pt x="250" y="184"/>
                    </a:lnTo>
                    <a:lnTo>
                      <a:pt x="214" y="214"/>
                    </a:lnTo>
                    <a:lnTo>
                      <a:pt x="184" y="250"/>
                    </a:lnTo>
                    <a:lnTo>
                      <a:pt x="156" y="288"/>
                    </a:lnTo>
                    <a:lnTo>
                      <a:pt x="130" y="328"/>
                    </a:lnTo>
                    <a:lnTo>
                      <a:pt x="110" y="370"/>
                    </a:lnTo>
                    <a:lnTo>
                      <a:pt x="94" y="416"/>
                    </a:lnTo>
                    <a:lnTo>
                      <a:pt x="88" y="438"/>
                    </a:lnTo>
                    <a:lnTo>
                      <a:pt x="82" y="462"/>
                    </a:lnTo>
                    <a:lnTo>
                      <a:pt x="78" y="486"/>
                    </a:lnTo>
                    <a:lnTo>
                      <a:pt x="74" y="510"/>
                    </a:lnTo>
                    <a:lnTo>
                      <a:pt x="72" y="536"/>
                    </a:lnTo>
                    <a:lnTo>
                      <a:pt x="72" y="560"/>
                    </a:lnTo>
                    <a:lnTo>
                      <a:pt x="72" y="560"/>
                    </a:lnTo>
                    <a:lnTo>
                      <a:pt x="72" y="586"/>
                    </a:lnTo>
                    <a:lnTo>
                      <a:pt x="74" y="610"/>
                    </a:lnTo>
                    <a:lnTo>
                      <a:pt x="78" y="634"/>
                    </a:lnTo>
                    <a:lnTo>
                      <a:pt x="82" y="658"/>
                    </a:lnTo>
                    <a:lnTo>
                      <a:pt x="88" y="682"/>
                    </a:lnTo>
                    <a:lnTo>
                      <a:pt x="94" y="706"/>
                    </a:lnTo>
                    <a:lnTo>
                      <a:pt x="110" y="750"/>
                    </a:lnTo>
                    <a:lnTo>
                      <a:pt x="130" y="792"/>
                    </a:lnTo>
                    <a:lnTo>
                      <a:pt x="156" y="834"/>
                    </a:lnTo>
                    <a:lnTo>
                      <a:pt x="184" y="870"/>
                    </a:lnTo>
                    <a:lnTo>
                      <a:pt x="214" y="906"/>
                    </a:lnTo>
                    <a:lnTo>
                      <a:pt x="250" y="938"/>
                    </a:lnTo>
                    <a:lnTo>
                      <a:pt x="288" y="966"/>
                    </a:lnTo>
                    <a:lnTo>
                      <a:pt x="328" y="990"/>
                    </a:lnTo>
                    <a:lnTo>
                      <a:pt x="370" y="1010"/>
                    </a:lnTo>
                    <a:lnTo>
                      <a:pt x="416" y="1026"/>
                    </a:lnTo>
                    <a:lnTo>
                      <a:pt x="438" y="1034"/>
                    </a:lnTo>
                    <a:lnTo>
                      <a:pt x="462" y="1038"/>
                    </a:lnTo>
                    <a:lnTo>
                      <a:pt x="486" y="1044"/>
                    </a:lnTo>
                    <a:lnTo>
                      <a:pt x="510" y="1046"/>
                    </a:lnTo>
                    <a:lnTo>
                      <a:pt x="536" y="1048"/>
                    </a:lnTo>
                    <a:lnTo>
                      <a:pt x="560" y="1048"/>
                    </a:lnTo>
                    <a:lnTo>
                      <a:pt x="560" y="1048"/>
                    </a:lnTo>
                    <a:lnTo>
                      <a:pt x="586" y="1048"/>
                    </a:lnTo>
                    <a:lnTo>
                      <a:pt x="610" y="1046"/>
                    </a:lnTo>
                    <a:lnTo>
                      <a:pt x="634" y="1044"/>
                    </a:lnTo>
                    <a:lnTo>
                      <a:pt x="658" y="1038"/>
                    </a:lnTo>
                    <a:lnTo>
                      <a:pt x="682" y="1034"/>
                    </a:lnTo>
                    <a:lnTo>
                      <a:pt x="706" y="1026"/>
                    </a:lnTo>
                    <a:lnTo>
                      <a:pt x="750" y="1010"/>
                    </a:lnTo>
                    <a:lnTo>
                      <a:pt x="794" y="990"/>
                    </a:lnTo>
                    <a:lnTo>
                      <a:pt x="834" y="966"/>
                    </a:lnTo>
                    <a:lnTo>
                      <a:pt x="870" y="938"/>
                    </a:lnTo>
                    <a:lnTo>
                      <a:pt x="906" y="906"/>
                    </a:lnTo>
                    <a:lnTo>
                      <a:pt x="938" y="870"/>
                    </a:lnTo>
                    <a:lnTo>
                      <a:pt x="966" y="834"/>
                    </a:lnTo>
                    <a:lnTo>
                      <a:pt x="990" y="792"/>
                    </a:lnTo>
                    <a:lnTo>
                      <a:pt x="1010" y="750"/>
                    </a:lnTo>
                    <a:lnTo>
                      <a:pt x="1026" y="706"/>
                    </a:lnTo>
                    <a:lnTo>
                      <a:pt x="1034" y="682"/>
                    </a:lnTo>
                    <a:lnTo>
                      <a:pt x="1040" y="658"/>
                    </a:lnTo>
                    <a:lnTo>
                      <a:pt x="1044" y="634"/>
                    </a:lnTo>
                    <a:lnTo>
                      <a:pt x="1046" y="610"/>
                    </a:lnTo>
                    <a:lnTo>
                      <a:pt x="1048" y="586"/>
                    </a:lnTo>
                    <a:lnTo>
                      <a:pt x="1050" y="560"/>
                    </a:lnTo>
                    <a:lnTo>
                      <a:pt x="1050" y="560"/>
                    </a:lnTo>
                    <a:lnTo>
                      <a:pt x="1048" y="536"/>
                    </a:lnTo>
                    <a:lnTo>
                      <a:pt x="1046" y="510"/>
                    </a:lnTo>
                    <a:lnTo>
                      <a:pt x="1044" y="486"/>
                    </a:lnTo>
                    <a:lnTo>
                      <a:pt x="1040" y="462"/>
                    </a:lnTo>
                    <a:lnTo>
                      <a:pt x="1034" y="438"/>
                    </a:lnTo>
                    <a:lnTo>
                      <a:pt x="1026" y="416"/>
                    </a:lnTo>
                    <a:lnTo>
                      <a:pt x="1010" y="370"/>
                    </a:lnTo>
                    <a:lnTo>
                      <a:pt x="990" y="328"/>
                    </a:lnTo>
                    <a:lnTo>
                      <a:pt x="966" y="288"/>
                    </a:lnTo>
                    <a:lnTo>
                      <a:pt x="938" y="250"/>
                    </a:lnTo>
                    <a:lnTo>
                      <a:pt x="906" y="214"/>
                    </a:lnTo>
                    <a:lnTo>
                      <a:pt x="870" y="184"/>
                    </a:lnTo>
                    <a:lnTo>
                      <a:pt x="834" y="156"/>
                    </a:lnTo>
                    <a:lnTo>
                      <a:pt x="794" y="130"/>
                    </a:lnTo>
                    <a:lnTo>
                      <a:pt x="750" y="110"/>
                    </a:lnTo>
                    <a:lnTo>
                      <a:pt x="706" y="94"/>
                    </a:lnTo>
                    <a:lnTo>
                      <a:pt x="682" y="86"/>
                    </a:lnTo>
                    <a:lnTo>
                      <a:pt x="658" y="82"/>
                    </a:lnTo>
                    <a:lnTo>
                      <a:pt x="634" y="78"/>
                    </a:lnTo>
                    <a:lnTo>
                      <a:pt x="610" y="74"/>
                    </a:lnTo>
                    <a:lnTo>
                      <a:pt x="586" y="72"/>
                    </a:lnTo>
                    <a:lnTo>
                      <a:pt x="56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32688" fontAlgn="auto">
                  <a:spcBef>
                    <a:spcPts val="0"/>
                  </a:spcBef>
                  <a:spcAft>
                    <a:spcPts val="0"/>
                  </a:spcAft>
                  <a:defRPr/>
                </a:pPr>
                <a:endParaRPr lang="en-US" sz="1836" dirty="0">
                  <a:latin typeface="+mn-lt"/>
                  <a:ea typeface="+mn-ea"/>
                </a:endParaRPr>
              </a:p>
            </p:txBody>
          </p:sp>
          <p:sp>
            <p:nvSpPr>
              <p:cNvPr id="45" name="Freeform 8">
                <a:extLst>
                  <a:ext uri="{FF2B5EF4-FFF2-40B4-BE49-F238E27FC236}">
                    <a16:creationId xmlns:a16="http://schemas.microsoft.com/office/drawing/2014/main" id="{3DB4D870-DF8F-CD42-BC7B-392E8F8E2570}"/>
                  </a:ext>
                </a:extLst>
              </p:cNvPr>
              <p:cNvSpPr>
                <a:spLocks/>
              </p:cNvSpPr>
              <p:nvPr/>
            </p:nvSpPr>
            <p:spPr bwMode="auto">
              <a:xfrm>
                <a:off x="-3349152" y="3608737"/>
                <a:ext cx="932213" cy="691444"/>
              </a:xfrm>
              <a:custGeom>
                <a:avLst/>
                <a:gdLst>
                  <a:gd name="T0" fmla="*/ 388 w 586"/>
                  <a:gd name="T1" fmla="*/ 162 h 432"/>
                  <a:gd name="T2" fmla="*/ 216 w 586"/>
                  <a:gd name="T3" fmla="*/ 0 h 432"/>
                  <a:gd name="T4" fmla="*/ 356 w 586"/>
                  <a:gd name="T5" fmla="*/ 0 h 432"/>
                  <a:gd name="T6" fmla="*/ 586 w 586"/>
                  <a:gd name="T7" fmla="*/ 216 h 432"/>
                  <a:gd name="T8" fmla="*/ 358 w 586"/>
                  <a:gd name="T9" fmla="*/ 432 h 432"/>
                  <a:gd name="T10" fmla="*/ 218 w 586"/>
                  <a:gd name="T11" fmla="*/ 432 h 432"/>
                  <a:gd name="T12" fmla="*/ 388 w 586"/>
                  <a:gd name="T13" fmla="*/ 272 h 432"/>
                  <a:gd name="T14" fmla="*/ 0 w 586"/>
                  <a:gd name="T15" fmla="*/ 272 h 432"/>
                  <a:gd name="T16" fmla="*/ 0 w 586"/>
                  <a:gd name="T17" fmla="*/ 162 h 432"/>
                  <a:gd name="T18" fmla="*/ 388 w 586"/>
                  <a:gd name="T19" fmla="*/ 16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6" h="432">
                    <a:moveTo>
                      <a:pt x="388" y="162"/>
                    </a:moveTo>
                    <a:lnTo>
                      <a:pt x="216" y="0"/>
                    </a:lnTo>
                    <a:lnTo>
                      <a:pt x="356" y="0"/>
                    </a:lnTo>
                    <a:lnTo>
                      <a:pt x="586" y="216"/>
                    </a:lnTo>
                    <a:lnTo>
                      <a:pt x="358" y="432"/>
                    </a:lnTo>
                    <a:lnTo>
                      <a:pt x="218" y="432"/>
                    </a:lnTo>
                    <a:lnTo>
                      <a:pt x="388" y="272"/>
                    </a:lnTo>
                    <a:lnTo>
                      <a:pt x="0" y="272"/>
                    </a:lnTo>
                    <a:lnTo>
                      <a:pt x="0" y="162"/>
                    </a:lnTo>
                    <a:lnTo>
                      <a:pt x="388" y="1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32688" fontAlgn="auto">
                  <a:spcBef>
                    <a:spcPts val="0"/>
                  </a:spcBef>
                  <a:spcAft>
                    <a:spcPts val="0"/>
                  </a:spcAft>
                  <a:defRPr/>
                </a:pPr>
                <a:endParaRPr lang="en-US" sz="1836" dirty="0">
                  <a:latin typeface="+mn-lt"/>
                  <a:ea typeface="+mn-ea"/>
                </a:endParaRPr>
              </a:p>
            </p:txBody>
          </p:sp>
        </p:grpSp>
        <p:sp>
          <p:nvSpPr>
            <p:cNvPr id="18" name="Rectangle 17">
              <a:extLst>
                <a:ext uri="{FF2B5EF4-FFF2-40B4-BE49-F238E27FC236}">
                  <a16:creationId xmlns:a16="http://schemas.microsoft.com/office/drawing/2014/main" id="{861B8DA1-6B74-BF4E-AB80-A32E0C575F8B}"/>
                </a:ext>
              </a:extLst>
            </p:cNvPr>
            <p:cNvSpPr/>
            <p:nvPr/>
          </p:nvSpPr>
          <p:spPr>
            <a:xfrm>
              <a:off x="429386" y="3047486"/>
              <a:ext cx="914400" cy="914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2688"/>
              <a:endParaRPr lang="en-US" sz="1836"/>
            </a:p>
          </p:txBody>
        </p:sp>
        <p:grpSp>
          <p:nvGrpSpPr>
            <p:cNvPr id="19" name="Group 34">
              <a:extLst>
                <a:ext uri="{FF2B5EF4-FFF2-40B4-BE49-F238E27FC236}">
                  <a16:creationId xmlns:a16="http://schemas.microsoft.com/office/drawing/2014/main" id="{4FA61A1B-E969-9049-ACF2-89CF45909B3E}"/>
                </a:ext>
              </a:extLst>
            </p:cNvPr>
            <p:cNvGrpSpPr>
              <a:grpSpLocks/>
            </p:cNvGrpSpPr>
            <p:nvPr/>
          </p:nvGrpSpPr>
          <p:grpSpPr bwMode="auto">
            <a:xfrm>
              <a:off x="657986" y="3276086"/>
              <a:ext cx="457200" cy="457200"/>
              <a:chOff x="-3781305" y="3065460"/>
              <a:chExt cx="1777999" cy="1777999"/>
            </a:xfrm>
          </p:grpSpPr>
          <p:sp>
            <p:nvSpPr>
              <p:cNvPr id="42" name="Freeform 5">
                <a:extLst>
                  <a:ext uri="{FF2B5EF4-FFF2-40B4-BE49-F238E27FC236}">
                    <a16:creationId xmlns:a16="http://schemas.microsoft.com/office/drawing/2014/main" id="{AEF8D14F-C10D-A043-8567-0E9977532C25}"/>
                  </a:ext>
                </a:extLst>
              </p:cNvPr>
              <p:cNvSpPr>
                <a:spLocks noEditPoints="1"/>
              </p:cNvSpPr>
              <p:nvPr/>
            </p:nvSpPr>
            <p:spPr bwMode="auto">
              <a:xfrm>
                <a:off x="-3781305" y="3065460"/>
                <a:ext cx="1777999" cy="1777999"/>
              </a:xfrm>
              <a:custGeom>
                <a:avLst/>
                <a:gdLst>
                  <a:gd name="T0" fmla="*/ 618 w 1120"/>
                  <a:gd name="T1" fmla="*/ 4 h 1120"/>
                  <a:gd name="T2" fmla="*/ 726 w 1120"/>
                  <a:gd name="T3" fmla="*/ 26 h 1120"/>
                  <a:gd name="T4" fmla="*/ 828 w 1120"/>
                  <a:gd name="T5" fmla="*/ 68 h 1120"/>
                  <a:gd name="T6" fmla="*/ 916 w 1120"/>
                  <a:gd name="T7" fmla="*/ 128 h 1120"/>
                  <a:gd name="T8" fmla="*/ 992 w 1120"/>
                  <a:gd name="T9" fmla="*/ 204 h 1120"/>
                  <a:gd name="T10" fmla="*/ 1052 w 1120"/>
                  <a:gd name="T11" fmla="*/ 294 h 1120"/>
                  <a:gd name="T12" fmla="*/ 1094 w 1120"/>
                  <a:gd name="T13" fmla="*/ 394 h 1120"/>
                  <a:gd name="T14" fmla="*/ 1118 w 1120"/>
                  <a:gd name="T15" fmla="*/ 504 h 1120"/>
                  <a:gd name="T16" fmla="*/ 1120 w 1120"/>
                  <a:gd name="T17" fmla="*/ 590 h 1120"/>
                  <a:gd name="T18" fmla="*/ 1102 w 1120"/>
                  <a:gd name="T19" fmla="*/ 700 h 1120"/>
                  <a:gd name="T20" fmla="*/ 1064 w 1120"/>
                  <a:gd name="T21" fmla="*/ 802 h 1120"/>
                  <a:gd name="T22" fmla="*/ 1008 w 1120"/>
                  <a:gd name="T23" fmla="*/ 896 h 1120"/>
                  <a:gd name="T24" fmla="*/ 936 w 1120"/>
                  <a:gd name="T25" fmla="*/ 974 h 1120"/>
                  <a:gd name="T26" fmla="*/ 850 w 1120"/>
                  <a:gd name="T27" fmla="*/ 1038 h 1120"/>
                  <a:gd name="T28" fmla="*/ 752 w 1120"/>
                  <a:gd name="T29" fmla="*/ 1086 h 1120"/>
                  <a:gd name="T30" fmla="*/ 646 w 1120"/>
                  <a:gd name="T31" fmla="*/ 1114 h 1120"/>
                  <a:gd name="T32" fmla="*/ 560 w 1120"/>
                  <a:gd name="T33" fmla="*/ 1120 h 1120"/>
                  <a:gd name="T34" fmla="*/ 448 w 1120"/>
                  <a:gd name="T35" fmla="*/ 1108 h 1120"/>
                  <a:gd name="T36" fmla="*/ 342 w 1120"/>
                  <a:gd name="T37" fmla="*/ 1076 h 1120"/>
                  <a:gd name="T38" fmla="*/ 248 w 1120"/>
                  <a:gd name="T39" fmla="*/ 1024 h 1120"/>
                  <a:gd name="T40" fmla="*/ 164 w 1120"/>
                  <a:gd name="T41" fmla="*/ 956 h 1120"/>
                  <a:gd name="T42" fmla="*/ 96 w 1120"/>
                  <a:gd name="T43" fmla="*/ 874 h 1120"/>
                  <a:gd name="T44" fmla="*/ 44 w 1120"/>
                  <a:gd name="T45" fmla="*/ 778 h 1120"/>
                  <a:gd name="T46" fmla="*/ 12 w 1120"/>
                  <a:gd name="T47" fmla="*/ 674 h 1120"/>
                  <a:gd name="T48" fmla="*/ 0 w 1120"/>
                  <a:gd name="T49" fmla="*/ 560 h 1120"/>
                  <a:gd name="T50" fmla="*/ 6 w 1120"/>
                  <a:gd name="T51" fmla="*/ 476 h 1120"/>
                  <a:gd name="T52" fmla="*/ 34 w 1120"/>
                  <a:gd name="T53" fmla="*/ 368 h 1120"/>
                  <a:gd name="T54" fmla="*/ 82 w 1120"/>
                  <a:gd name="T55" fmla="*/ 270 h 1120"/>
                  <a:gd name="T56" fmla="*/ 146 w 1120"/>
                  <a:gd name="T57" fmla="*/ 184 h 1120"/>
                  <a:gd name="T58" fmla="*/ 226 w 1120"/>
                  <a:gd name="T59" fmla="*/ 112 h 1120"/>
                  <a:gd name="T60" fmla="*/ 318 w 1120"/>
                  <a:gd name="T61" fmla="*/ 56 h 1120"/>
                  <a:gd name="T62" fmla="*/ 420 w 1120"/>
                  <a:gd name="T63" fmla="*/ 18 h 1120"/>
                  <a:gd name="T64" fmla="*/ 532 w 1120"/>
                  <a:gd name="T65" fmla="*/ 2 h 1120"/>
                  <a:gd name="T66" fmla="*/ 536 w 1120"/>
                  <a:gd name="T67" fmla="*/ 72 h 1120"/>
                  <a:gd name="T68" fmla="*/ 438 w 1120"/>
                  <a:gd name="T69" fmla="*/ 86 h 1120"/>
                  <a:gd name="T70" fmla="*/ 288 w 1120"/>
                  <a:gd name="T71" fmla="*/ 156 h 1120"/>
                  <a:gd name="T72" fmla="*/ 156 w 1120"/>
                  <a:gd name="T73" fmla="*/ 288 h 1120"/>
                  <a:gd name="T74" fmla="*/ 88 w 1120"/>
                  <a:gd name="T75" fmla="*/ 438 h 1120"/>
                  <a:gd name="T76" fmla="*/ 72 w 1120"/>
                  <a:gd name="T77" fmla="*/ 536 h 1120"/>
                  <a:gd name="T78" fmla="*/ 74 w 1120"/>
                  <a:gd name="T79" fmla="*/ 610 h 1120"/>
                  <a:gd name="T80" fmla="*/ 94 w 1120"/>
                  <a:gd name="T81" fmla="*/ 706 h 1120"/>
                  <a:gd name="T82" fmla="*/ 184 w 1120"/>
                  <a:gd name="T83" fmla="*/ 870 h 1120"/>
                  <a:gd name="T84" fmla="*/ 328 w 1120"/>
                  <a:gd name="T85" fmla="*/ 990 h 1120"/>
                  <a:gd name="T86" fmla="*/ 462 w 1120"/>
                  <a:gd name="T87" fmla="*/ 1038 h 1120"/>
                  <a:gd name="T88" fmla="*/ 560 w 1120"/>
                  <a:gd name="T89" fmla="*/ 1048 h 1120"/>
                  <a:gd name="T90" fmla="*/ 634 w 1120"/>
                  <a:gd name="T91" fmla="*/ 1044 h 1120"/>
                  <a:gd name="T92" fmla="*/ 750 w 1120"/>
                  <a:gd name="T93" fmla="*/ 1010 h 1120"/>
                  <a:gd name="T94" fmla="*/ 906 w 1120"/>
                  <a:gd name="T95" fmla="*/ 906 h 1120"/>
                  <a:gd name="T96" fmla="*/ 1010 w 1120"/>
                  <a:gd name="T97" fmla="*/ 750 h 1120"/>
                  <a:gd name="T98" fmla="*/ 1044 w 1120"/>
                  <a:gd name="T99" fmla="*/ 634 h 1120"/>
                  <a:gd name="T100" fmla="*/ 1050 w 1120"/>
                  <a:gd name="T101" fmla="*/ 560 h 1120"/>
                  <a:gd name="T102" fmla="*/ 1040 w 1120"/>
                  <a:gd name="T103" fmla="*/ 462 h 1120"/>
                  <a:gd name="T104" fmla="*/ 990 w 1120"/>
                  <a:gd name="T105" fmla="*/ 328 h 1120"/>
                  <a:gd name="T106" fmla="*/ 870 w 1120"/>
                  <a:gd name="T107" fmla="*/ 184 h 1120"/>
                  <a:gd name="T108" fmla="*/ 706 w 1120"/>
                  <a:gd name="T109" fmla="*/ 94 h 1120"/>
                  <a:gd name="T110" fmla="*/ 610 w 1120"/>
                  <a:gd name="T111" fmla="*/ 7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0" h="1120">
                    <a:moveTo>
                      <a:pt x="560" y="0"/>
                    </a:moveTo>
                    <a:lnTo>
                      <a:pt x="560" y="0"/>
                    </a:lnTo>
                    <a:lnTo>
                      <a:pt x="590" y="2"/>
                    </a:lnTo>
                    <a:lnTo>
                      <a:pt x="618" y="4"/>
                    </a:lnTo>
                    <a:lnTo>
                      <a:pt x="646" y="6"/>
                    </a:lnTo>
                    <a:lnTo>
                      <a:pt x="674" y="12"/>
                    </a:lnTo>
                    <a:lnTo>
                      <a:pt x="700" y="18"/>
                    </a:lnTo>
                    <a:lnTo>
                      <a:pt x="726" y="26"/>
                    </a:lnTo>
                    <a:lnTo>
                      <a:pt x="752" y="34"/>
                    </a:lnTo>
                    <a:lnTo>
                      <a:pt x="778" y="44"/>
                    </a:lnTo>
                    <a:lnTo>
                      <a:pt x="802" y="56"/>
                    </a:lnTo>
                    <a:lnTo>
                      <a:pt x="828" y="68"/>
                    </a:lnTo>
                    <a:lnTo>
                      <a:pt x="850" y="82"/>
                    </a:lnTo>
                    <a:lnTo>
                      <a:pt x="874" y="96"/>
                    </a:lnTo>
                    <a:lnTo>
                      <a:pt x="896" y="112"/>
                    </a:lnTo>
                    <a:lnTo>
                      <a:pt x="916" y="128"/>
                    </a:lnTo>
                    <a:lnTo>
                      <a:pt x="936" y="146"/>
                    </a:lnTo>
                    <a:lnTo>
                      <a:pt x="956" y="164"/>
                    </a:lnTo>
                    <a:lnTo>
                      <a:pt x="974" y="184"/>
                    </a:lnTo>
                    <a:lnTo>
                      <a:pt x="992" y="204"/>
                    </a:lnTo>
                    <a:lnTo>
                      <a:pt x="1008" y="226"/>
                    </a:lnTo>
                    <a:lnTo>
                      <a:pt x="1024" y="248"/>
                    </a:lnTo>
                    <a:lnTo>
                      <a:pt x="1040" y="270"/>
                    </a:lnTo>
                    <a:lnTo>
                      <a:pt x="1052" y="294"/>
                    </a:lnTo>
                    <a:lnTo>
                      <a:pt x="1064" y="318"/>
                    </a:lnTo>
                    <a:lnTo>
                      <a:pt x="1076" y="342"/>
                    </a:lnTo>
                    <a:lnTo>
                      <a:pt x="1086" y="368"/>
                    </a:lnTo>
                    <a:lnTo>
                      <a:pt x="1094" y="394"/>
                    </a:lnTo>
                    <a:lnTo>
                      <a:pt x="1102" y="420"/>
                    </a:lnTo>
                    <a:lnTo>
                      <a:pt x="1108" y="448"/>
                    </a:lnTo>
                    <a:lnTo>
                      <a:pt x="1114" y="476"/>
                    </a:lnTo>
                    <a:lnTo>
                      <a:pt x="1118" y="504"/>
                    </a:lnTo>
                    <a:lnTo>
                      <a:pt x="1120" y="532"/>
                    </a:lnTo>
                    <a:lnTo>
                      <a:pt x="1120" y="560"/>
                    </a:lnTo>
                    <a:lnTo>
                      <a:pt x="1120" y="560"/>
                    </a:lnTo>
                    <a:lnTo>
                      <a:pt x="1120" y="590"/>
                    </a:lnTo>
                    <a:lnTo>
                      <a:pt x="1118" y="618"/>
                    </a:lnTo>
                    <a:lnTo>
                      <a:pt x="1114" y="646"/>
                    </a:lnTo>
                    <a:lnTo>
                      <a:pt x="1108" y="674"/>
                    </a:lnTo>
                    <a:lnTo>
                      <a:pt x="1102" y="700"/>
                    </a:lnTo>
                    <a:lnTo>
                      <a:pt x="1094" y="726"/>
                    </a:lnTo>
                    <a:lnTo>
                      <a:pt x="1086" y="752"/>
                    </a:lnTo>
                    <a:lnTo>
                      <a:pt x="1076" y="778"/>
                    </a:lnTo>
                    <a:lnTo>
                      <a:pt x="1064" y="802"/>
                    </a:lnTo>
                    <a:lnTo>
                      <a:pt x="1052" y="826"/>
                    </a:lnTo>
                    <a:lnTo>
                      <a:pt x="1040" y="850"/>
                    </a:lnTo>
                    <a:lnTo>
                      <a:pt x="1024" y="874"/>
                    </a:lnTo>
                    <a:lnTo>
                      <a:pt x="1008" y="896"/>
                    </a:lnTo>
                    <a:lnTo>
                      <a:pt x="992" y="916"/>
                    </a:lnTo>
                    <a:lnTo>
                      <a:pt x="974" y="936"/>
                    </a:lnTo>
                    <a:lnTo>
                      <a:pt x="956" y="956"/>
                    </a:lnTo>
                    <a:lnTo>
                      <a:pt x="936" y="974"/>
                    </a:lnTo>
                    <a:lnTo>
                      <a:pt x="916" y="992"/>
                    </a:lnTo>
                    <a:lnTo>
                      <a:pt x="896" y="1008"/>
                    </a:lnTo>
                    <a:lnTo>
                      <a:pt x="874" y="1024"/>
                    </a:lnTo>
                    <a:lnTo>
                      <a:pt x="850" y="1038"/>
                    </a:lnTo>
                    <a:lnTo>
                      <a:pt x="828" y="1052"/>
                    </a:lnTo>
                    <a:lnTo>
                      <a:pt x="802" y="1064"/>
                    </a:lnTo>
                    <a:lnTo>
                      <a:pt x="778" y="1076"/>
                    </a:lnTo>
                    <a:lnTo>
                      <a:pt x="752" y="1086"/>
                    </a:lnTo>
                    <a:lnTo>
                      <a:pt x="726" y="1094"/>
                    </a:lnTo>
                    <a:lnTo>
                      <a:pt x="700" y="1102"/>
                    </a:lnTo>
                    <a:lnTo>
                      <a:pt x="674" y="1108"/>
                    </a:lnTo>
                    <a:lnTo>
                      <a:pt x="646" y="1114"/>
                    </a:lnTo>
                    <a:lnTo>
                      <a:pt x="618" y="1118"/>
                    </a:lnTo>
                    <a:lnTo>
                      <a:pt x="590" y="1120"/>
                    </a:lnTo>
                    <a:lnTo>
                      <a:pt x="560" y="1120"/>
                    </a:lnTo>
                    <a:lnTo>
                      <a:pt x="560" y="1120"/>
                    </a:lnTo>
                    <a:lnTo>
                      <a:pt x="532" y="1120"/>
                    </a:lnTo>
                    <a:lnTo>
                      <a:pt x="504" y="1118"/>
                    </a:lnTo>
                    <a:lnTo>
                      <a:pt x="476" y="1114"/>
                    </a:lnTo>
                    <a:lnTo>
                      <a:pt x="448" y="1108"/>
                    </a:lnTo>
                    <a:lnTo>
                      <a:pt x="420" y="1102"/>
                    </a:lnTo>
                    <a:lnTo>
                      <a:pt x="394" y="1094"/>
                    </a:lnTo>
                    <a:lnTo>
                      <a:pt x="368" y="1086"/>
                    </a:lnTo>
                    <a:lnTo>
                      <a:pt x="342" y="1076"/>
                    </a:lnTo>
                    <a:lnTo>
                      <a:pt x="318" y="1064"/>
                    </a:lnTo>
                    <a:lnTo>
                      <a:pt x="294" y="1052"/>
                    </a:lnTo>
                    <a:lnTo>
                      <a:pt x="270" y="1038"/>
                    </a:lnTo>
                    <a:lnTo>
                      <a:pt x="248" y="1024"/>
                    </a:lnTo>
                    <a:lnTo>
                      <a:pt x="226" y="1008"/>
                    </a:lnTo>
                    <a:lnTo>
                      <a:pt x="204" y="992"/>
                    </a:lnTo>
                    <a:lnTo>
                      <a:pt x="184" y="974"/>
                    </a:lnTo>
                    <a:lnTo>
                      <a:pt x="164" y="956"/>
                    </a:lnTo>
                    <a:lnTo>
                      <a:pt x="146" y="936"/>
                    </a:lnTo>
                    <a:lnTo>
                      <a:pt x="128" y="916"/>
                    </a:lnTo>
                    <a:lnTo>
                      <a:pt x="112" y="896"/>
                    </a:lnTo>
                    <a:lnTo>
                      <a:pt x="96" y="874"/>
                    </a:lnTo>
                    <a:lnTo>
                      <a:pt x="82" y="850"/>
                    </a:lnTo>
                    <a:lnTo>
                      <a:pt x="68" y="826"/>
                    </a:lnTo>
                    <a:lnTo>
                      <a:pt x="56" y="802"/>
                    </a:lnTo>
                    <a:lnTo>
                      <a:pt x="44" y="778"/>
                    </a:lnTo>
                    <a:lnTo>
                      <a:pt x="34" y="752"/>
                    </a:lnTo>
                    <a:lnTo>
                      <a:pt x="26" y="726"/>
                    </a:lnTo>
                    <a:lnTo>
                      <a:pt x="18" y="700"/>
                    </a:lnTo>
                    <a:lnTo>
                      <a:pt x="12" y="674"/>
                    </a:lnTo>
                    <a:lnTo>
                      <a:pt x="6" y="646"/>
                    </a:lnTo>
                    <a:lnTo>
                      <a:pt x="4" y="618"/>
                    </a:lnTo>
                    <a:lnTo>
                      <a:pt x="2" y="590"/>
                    </a:lnTo>
                    <a:lnTo>
                      <a:pt x="0" y="560"/>
                    </a:lnTo>
                    <a:lnTo>
                      <a:pt x="0" y="560"/>
                    </a:lnTo>
                    <a:lnTo>
                      <a:pt x="2" y="532"/>
                    </a:lnTo>
                    <a:lnTo>
                      <a:pt x="4" y="504"/>
                    </a:lnTo>
                    <a:lnTo>
                      <a:pt x="6" y="476"/>
                    </a:lnTo>
                    <a:lnTo>
                      <a:pt x="12" y="448"/>
                    </a:lnTo>
                    <a:lnTo>
                      <a:pt x="18" y="420"/>
                    </a:lnTo>
                    <a:lnTo>
                      <a:pt x="26" y="394"/>
                    </a:lnTo>
                    <a:lnTo>
                      <a:pt x="34" y="368"/>
                    </a:lnTo>
                    <a:lnTo>
                      <a:pt x="44" y="342"/>
                    </a:lnTo>
                    <a:lnTo>
                      <a:pt x="56" y="318"/>
                    </a:lnTo>
                    <a:lnTo>
                      <a:pt x="68" y="294"/>
                    </a:lnTo>
                    <a:lnTo>
                      <a:pt x="82" y="270"/>
                    </a:lnTo>
                    <a:lnTo>
                      <a:pt x="96" y="248"/>
                    </a:lnTo>
                    <a:lnTo>
                      <a:pt x="112" y="226"/>
                    </a:lnTo>
                    <a:lnTo>
                      <a:pt x="128" y="204"/>
                    </a:lnTo>
                    <a:lnTo>
                      <a:pt x="146" y="184"/>
                    </a:lnTo>
                    <a:lnTo>
                      <a:pt x="164" y="164"/>
                    </a:lnTo>
                    <a:lnTo>
                      <a:pt x="184" y="146"/>
                    </a:lnTo>
                    <a:lnTo>
                      <a:pt x="204" y="128"/>
                    </a:lnTo>
                    <a:lnTo>
                      <a:pt x="226" y="112"/>
                    </a:lnTo>
                    <a:lnTo>
                      <a:pt x="248" y="96"/>
                    </a:lnTo>
                    <a:lnTo>
                      <a:pt x="270" y="82"/>
                    </a:lnTo>
                    <a:lnTo>
                      <a:pt x="294" y="68"/>
                    </a:lnTo>
                    <a:lnTo>
                      <a:pt x="318" y="56"/>
                    </a:lnTo>
                    <a:lnTo>
                      <a:pt x="342" y="44"/>
                    </a:lnTo>
                    <a:lnTo>
                      <a:pt x="368" y="34"/>
                    </a:lnTo>
                    <a:lnTo>
                      <a:pt x="394" y="26"/>
                    </a:lnTo>
                    <a:lnTo>
                      <a:pt x="420" y="18"/>
                    </a:lnTo>
                    <a:lnTo>
                      <a:pt x="448" y="12"/>
                    </a:lnTo>
                    <a:lnTo>
                      <a:pt x="476" y="6"/>
                    </a:lnTo>
                    <a:lnTo>
                      <a:pt x="504" y="4"/>
                    </a:lnTo>
                    <a:lnTo>
                      <a:pt x="532" y="2"/>
                    </a:lnTo>
                    <a:lnTo>
                      <a:pt x="560" y="0"/>
                    </a:lnTo>
                    <a:close/>
                    <a:moveTo>
                      <a:pt x="560" y="72"/>
                    </a:moveTo>
                    <a:lnTo>
                      <a:pt x="560" y="72"/>
                    </a:lnTo>
                    <a:lnTo>
                      <a:pt x="536" y="72"/>
                    </a:lnTo>
                    <a:lnTo>
                      <a:pt x="510" y="74"/>
                    </a:lnTo>
                    <a:lnTo>
                      <a:pt x="486" y="78"/>
                    </a:lnTo>
                    <a:lnTo>
                      <a:pt x="462" y="82"/>
                    </a:lnTo>
                    <a:lnTo>
                      <a:pt x="438" y="86"/>
                    </a:lnTo>
                    <a:lnTo>
                      <a:pt x="416" y="94"/>
                    </a:lnTo>
                    <a:lnTo>
                      <a:pt x="370" y="110"/>
                    </a:lnTo>
                    <a:lnTo>
                      <a:pt x="328" y="130"/>
                    </a:lnTo>
                    <a:lnTo>
                      <a:pt x="288" y="156"/>
                    </a:lnTo>
                    <a:lnTo>
                      <a:pt x="250" y="184"/>
                    </a:lnTo>
                    <a:lnTo>
                      <a:pt x="214" y="214"/>
                    </a:lnTo>
                    <a:lnTo>
                      <a:pt x="184" y="250"/>
                    </a:lnTo>
                    <a:lnTo>
                      <a:pt x="156" y="288"/>
                    </a:lnTo>
                    <a:lnTo>
                      <a:pt x="130" y="328"/>
                    </a:lnTo>
                    <a:lnTo>
                      <a:pt x="110" y="370"/>
                    </a:lnTo>
                    <a:lnTo>
                      <a:pt x="94" y="416"/>
                    </a:lnTo>
                    <a:lnTo>
                      <a:pt x="88" y="438"/>
                    </a:lnTo>
                    <a:lnTo>
                      <a:pt x="82" y="462"/>
                    </a:lnTo>
                    <a:lnTo>
                      <a:pt x="78" y="486"/>
                    </a:lnTo>
                    <a:lnTo>
                      <a:pt x="74" y="510"/>
                    </a:lnTo>
                    <a:lnTo>
                      <a:pt x="72" y="536"/>
                    </a:lnTo>
                    <a:lnTo>
                      <a:pt x="72" y="560"/>
                    </a:lnTo>
                    <a:lnTo>
                      <a:pt x="72" y="560"/>
                    </a:lnTo>
                    <a:lnTo>
                      <a:pt x="72" y="586"/>
                    </a:lnTo>
                    <a:lnTo>
                      <a:pt x="74" y="610"/>
                    </a:lnTo>
                    <a:lnTo>
                      <a:pt x="78" y="634"/>
                    </a:lnTo>
                    <a:lnTo>
                      <a:pt x="82" y="658"/>
                    </a:lnTo>
                    <a:lnTo>
                      <a:pt x="88" y="682"/>
                    </a:lnTo>
                    <a:lnTo>
                      <a:pt x="94" y="706"/>
                    </a:lnTo>
                    <a:lnTo>
                      <a:pt x="110" y="750"/>
                    </a:lnTo>
                    <a:lnTo>
                      <a:pt x="130" y="792"/>
                    </a:lnTo>
                    <a:lnTo>
                      <a:pt x="156" y="834"/>
                    </a:lnTo>
                    <a:lnTo>
                      <a:pt x="184" y="870"/>
                    </a:lnTo>
                    <a:lnTo>
                      <a:pt x="214" y="906"/>
                    </a:lnTo>
                    <a:lnTo>
                      <a:pt x="250" y="938"/>
                    </a:lnTo>
                    <a:lnTo>
                      <a:pt x="288" y="966"/>
                    </a:lnTo>
                    <a:lnTo>
                      <a:pt x="328" y="990"/>
                    </a:lnTo>
                    <a:lnTo>
                      <a:pt x="370" y="1010"/>
                    </a:lnTo>
                    <a:lnTo>
                      <a:pt x="416" y="1026"/>
                    </a:lnTo>
                    <a:lnTo>
                      <a:pt x="438" y="1034"/>
                    </a:lnTo>
                    <a:lnTo>
                      <a:pt x="462" y="1038"/>
                    </a:lnTo>
                    <a:lnTo>
                      <a:pt x="486" y="1044"/>
                    </a:lnTo>
                    <a:lnTo>
                      <a:pt x="510" y="1046"/>
                    </a:lnTo>
                    <a:lnTo>
                      <a:pt x="536" y="1048"/>
                    </a:lnTo>
                    <a:lnTo>
                      <a:pt x="560" y="1048"/>
                    </a:lnTo>
                    <a:lnTo>
                      <a:pt x="560" y="1048"/>
                    </a:lnTo>
                    <a:lnTo>
                      <a:pt x="586" y="1048"/>
                    </a:lnTo>
                    <a:lnTo>
                      <a:pt x="610" y="1046"/>
                    </a:lnTo>
                    <a:lnTo>
                      <a:pt x="634" y="1044"/>
                    </a:lnTo>
                    <a:lnTo>
                      <a:pt x="658" y="1038"/>
                    </a:lnTo>
                    <a:lnTo>
                      <a:pt x="682" y="1034"/>
                    </a:lnTo>
                    <a:lnTo>
                      <a:pt x="706" y="1026"/>
                    </a:lnTo>
                    <a:lnTo>
                      <a:pt x="750" y="1010"/>
                    </a:lnTo>
                    <a:lnTo>
                      <a:pt x="794" y="990"/>
                    </a:lnTo>
                    <a:lnTo>
                      <a:pt x="834" y="966"/>
                    </a:lnTo>
                    <a:lnTo>
                      <a:pt x="870" y="938"/>
                    </a:lnTo>
                    <a:lnTo>
                      <a:pt x="906" y="906"/>
                    </a:lnTo>
                    <a:lnTo>
                      <a:pt x="938" y="870"/>
                    </a:lnTo>
                    <a:lnTo>
                      <a:pt x="966" y="834"/>
                    </a:lnTo>
                    <a:lnTo>
                      <a:pt x="990" y="792"/>
                    </a:lnTo>
                    <a:lnTo>
                      <a:pt x="1010" y="750"/>
                    </a:lnTo>
                    <a:lnTo>
                      <a:pt x="1026" y="706"/>
                    </a:lnTo>
                    <a:lnTo>
                      <a:pt x="1034" y="682"/>
                    </a:lnTo>
                    <a:lnTo>
                      <a:pt x="1040" y="658"/>
                    </a:lnTo>
                    <a:lnTo>
                      <a:pt x="1044" y="634"/>
                    </a:lnTo>
                    <a:lnTo>
                      <a:pt x="1046" y="610"/>
                    </a:lnTo>
                    <a:lnTo>
                      <a:pt x="1048" y="586"/>
                    </a:lnTo>
                    <a:lnTo>
                      <a:pt x="1050" y="560"/>
                    </a:lnTo>
                    <a:lnTo>
                      <a:pt x="1050" y="560"/>
                    </a:lnTo>
                    <a:lnTo>
                      <a:pt x="1048" y="536"/>
                    </a:lnTo>
                    <a:lnTo>
                      <a:pt x="1046" y="510"/>
                    </a:lnTo>
                    <a:lnTo>
                      <a:pt x="1044" y="486"/>
                    </a:lnTo>
                    <a:lnTo>
                      <a:pt x="1040" y="462"/>
                    </a:lnTo>
                    <a:lnTo>
                      <a:pt x="1034" y="438"/>
                    </a:lnTo>
                    <a:lnTo>
                      <a:pt x="1026" y="416"/>
                    </a:lnTo>
                    <a:lnTo>
                      <a:pt x="1010" y="370"/>
                    </a:lnTo>
                    <a:lnTo>
                      <a:pt x="990" y="328"/>
                    </a:lnTo>
                    <a:lnTo>
                      <a:pt x="966" y="288"/>
                    </a:lnTo>
                    <a:lnTo>
                      <a:pt x="938" y="250"/>
                    </a:lnTo>
                    <a:lnTo>
                      <a:pt x="906" y="214"/>
                    </a:lnTo>
                    <a:lnTo>
                      <a:pt x="870" y="184"/>
                    </a:lnTo>
                    <a:lnTo>
                      <a:pt x="834" y="156"/>
                    </a:lnTo>
                    <a:lnTo>
                      <a:pt x="794" y="130"/>
                    </a:lnTo>
                    <a:lnTo>
                      <a:pt x="750" y="110"/>
                    </a:lnTo>
                    <a:lnTo>
                      <a:pt x="706" y="94"/>
                    </a:lnTo>
                    <a:lnTo>
                      <a:pt x="682" y="86"/>
                    </a:lnTo>
                    <a:lnTo>
                      <a:pt x="658" y="82"/>
                    </a:lnTo>
                    <a:lnTo>
                      <a:pt x="634" y="78"/>
                    </a:lnTo>
                    <a:lnTo>
                      <a:pt x="610" y="74"/>
                    </a:lnTo>
                    <a:lnTo>
                      <a:pt x="586" y="72"/>
                    </a:lnTo>
                    <a:lnTo>
                      <a:pt x="56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32688" fontAlgn="auto">
                  <a:spcBef>
                    <a:spcPts val="0"/>
                  </a:spcBef>
                  <a:spcAft>
                    <a:spcPts val="0"/>
                  </a:spcAft>
                  <a:defRPr/>
                </a:pPr>
                <a:endParaRPr lang="en-US" sz="1836" dirty="0">
                  <a:latin typeface="+mn-lt"/>
                  <a:ea typeface="+mn-ea"/>
                </a:endParaRPr>
              </a:p>
            </p:txBody>
          </p:sp>
          <p:sp>
            <p:nvSpPr>
              <p:cNvPr id="43" name="Freeform 8">
                <a:extLst>
                  <a:ext uri="{FF2B5EF4-FFF2-40B4-BE49-F238E27FC236}">
                    <a16:creationId xmlns:a16="http://schemas.microsoft.com/office/drawing/2014/main" id="{F843E7E1-9815-1542-9262-96E207A9A25D}"/>
                  </a:ext>
                </a:extLst>
              </p:cNvPr>
              <p:cNvSpPr>
                <a:spLocks/>
              </p:cNvSpPr>
              <p:nvPr/>
            </p:nvSpPr>
            <p:spPr bwMode="auto">
              <a:xfrm>
                <a:off x="-3349152" y="3608737"/>
                <a:ext cx="932213" cy="691444"/>
              </a:xfrm>
              <a:custGeom>
                <a:avLst/>
                <a:gdLst>
                  <a:gd name="T0" fmla="*/ 388 w 586"/>
                  <a:gd name="T1" fmla="*/ 162 h 432"/>
                  <a:gd name="T2" fmla="*/ 216 w 586"/>
                  <a:gd name="T3" fmla="*/ 0 h 432"/>
                  <a:gd name="T4" fmla="*/ 356 w 586"/>
                  <a:gd name="T5" fmla="*/ 0 h 432"/>
                  <a:gd name="T6" fmla="*/ 586 w 586"/>
                  <a:gd name="T7" fmla="*/ 216 h 432"/>
                  <a:gd name="T8" fmla="*/ 358 w 586"/>
                  <a:gd name="T9" fmla="*/ 432 h 432"/>
                  <a:gd name="T10" fmla="*/ 218 w 586"/>
                  <a:gd name="T11" fmla="*/ 432 h 432"/>
                  <a:gd name="T12" fmla="*/ 388 w 586"/>
                  <a:gd name="T13" fmla="*/ 272 h 432"/>
                  <a:gd name="T14" fmla="*/ 0 w 586"/>
                  <a:gd name="T15" fmla="*/ 272 h 432"/>
                  <a:gd name="T16" fmla="*/ 0 w 586"/>
                  <a:gd name="T17" fmla="*/ 162 h 432"/>
                  <a:gd name="T18" fmla="*/ 388 w 586"/>
                  <a:gd name="T19" fmla="*/ 16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6" h="432">
                    <a:moveTo>
                      <a:pt x="388" y="162"/>
                    </a:moveTo>
                    <a:lnTo>
                      <a:pt x="216" y="0"/>
                    </a:lnTo>
                    <a:lnTo>
                      <a:pt x="356" y="0"/>
                    </a:lnTo>
                    <a:lnTo>
                      <a:pt x="586" y="216"/>
                    </a:lnTo>
                    <a:lnTo>
                      <a:pt x="358" y="432"/>
                    </a:lnTo>
                    <a:lnTo>
                      <a:pt x="218" y="432"/>
                    </a:lnTo>
                    <a:lnTo>
                      <a:pt x="388" y="272"/>
                    </a:lnTo>
                    <a:lnTo>
                      <a:pt x="0" y="272"/>
                    </a:lnTo>
                    <a:lnTo>
                      <a:pt x="0" y="162"/>
                    </a:lnTo>
                    <a:lnTo>
                      <a:pt x="388" y="1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32688" fontAlgn="auto">
                  <a:spcBef>
                    <a:spcPts val="0"/>
                  </a:spcBef>
                  <a:spcAft>
                    <a:spcPts val="0"/>
                  </a:spcAft>
                  <a:defRPr/>
                </a:pPr>
                <a:endParaRPr lang="en-US" sz="1836" dirty="0">
                  <a:latin typeface="+mn-lt"/>
                  <a:ea typeface="+mn-ea"/>
                </a:endParaRPr>
              </a:p>
            </p:txBody>
          </p:sp>
        </p:grpSp>
        <p:sp>
          <p:nvSpPr>
            <p:cNvPr id="20" name="Rectangle 19">
              <a:extLst>
                <a:ext uri="{FF2B5EF4-FFF2-40B4-BE49-F238E27FC236}">
                  <a16:creationId xmlns:a16="http://schemas.microsoft.com/office/drawing/2014/main" id="{20E7A5D4-8248-264A-917E-AC699A0A3A22}"/>
                </a:ext>
              </a:extLst>
            </p:cNvPr>
            <p:cNvSpPr/>
            <p:nvPr/>
          </p:nvSpPr>
          <p:spPr>
            <a:xfrm>
              <a:off x="429386" y="3961886"/>
              <a:ext cx="914400"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2688"/>
              <a:endParaRPr lang="en-US" sz="1836"/>
            </a:p>
          </p:txBody>
        </p:sp>
        <p:grpSp>
          <p:nvGrpSpPr>
            <p:cNvPr id="21" name="Group 39">
              <a:extLst>
                <a:ext uri="{FF2B5EF4-FFF2-40B4-BE49-F238E27FC236}">
                  <a16:creationId xmlns:a16="http://schemas.microsoft.com/office/drawing/2014/main" id="{52CEB70C-C749-CF4F-A6C3-ACED03D1D9B2}"/>
                </a:ext>
              </a:extLst>
            </p:cNvPr>
            <p:cNvGrpSpPr>
              <a:grpSpLocks/>
            </p:cNvGrpSpPr>
            <p:nvPr/>
          </p:nvGrpSpPr>
          <p:grpSpPr bwMode="auto">
            <a:xfrm>
              <a:off x="657986" y="4190486"/>
              <a:ext cx="457200" cy="457200"/>
              <a:chOff x="-3781305" y="3065460"/>
              <a:chExt cx="1777999" cy="1777999"/>
            </a:xfrm>
          </p:grpSpPr>
          <p:sp>
            <p:nvSpPr>
              <p:cNvPr id="40" name="Freeform 5">
                <a:extLst>
                  <a:ext uri="{FF2B5EF4-FFF2-40B4-BE49-F238E27FC236}">
                    <a16:creationId xmlns:a16="http://schemas.microsoft.com/office/drawing/2014/main" id="{784F85BE-88BB-9C43-B513-93108BEB4427}"/>
                  </a:ext>
                </a:extLst>
              </p:cNvPr>
              <p:cNvSpPr>
                <a:spLocks noEditPoints="1"/>
              </p:cNvSpPr>
              <p:nvPr/>
            </p:nvSpPr>
            <p:spPr bwMode="auto">
              <a:xfrm>
                <a:off x="-3781305" y="3065460"/>
                <a:ext cx="1777999" cy="1777999"/>
              </a:xfrm>
              <a:custGeom>
                <a:avLst/>
                <a:gdLst>
                  <a:gd name="T0" fmla="*/ 618 w 1120"/>
                  <a:gd name="T1" fmla="*/ 4 h 1120"/>
                  <a:gd name="T2" fmla="*/ 726 w 1120"/>
                  <a:gd name="T3" fmla="*/ 26 h 1120"/>
                  <a:gd name="T4" fmla="*/ 828 w 1120"/>
                  <a:gd name="T5" fmla="*/ 68 h 1120"/>
                  <a:gd name="T6" fmla="*/ 916 w 1120"/>
                  <a:gd name="T7" fmla="*/ 128 h 1120"/>
                  <a:gd name="T8" fmla="*/ 992 w 1120"/>
                  <a:gd name="T9" fmla="*/ 204 h 1120"/>
                  <a:gd name="T10" fmla="*/ 1052 w 1120"/>
                  <a:gd name="T11" fmla="*/ 294 h 1120"/>
                  <a:gd name="T12" fmla="*/ 1094 w 1120"/>
                  <a:gd name="T13" fmla="*/ 394 h 1120"/>
                  <a:gd name="T14" fmla="*/ 1118 w 1120"/>
                  <a:gd name="T15" fmla="*/ 504 h 1120"/>
                  <a:gd name="T16" fmla="*/ 1120 w 1120"/>
                  <a:gd name="T17" fmla="*/ 590 h 1120"/>
                  <a:gd name="T18" fmla="*/ 1102 w 1120"/>
                  <a:gd name="T19" fmla="*/ 700 h 1120"/>
                  <a:gd name="T20" fmla="*/ 1064 w 1120"/>
                  <a:gd name="T21" fmla="*/ 802 h 1120"/>
                  <a:gd name="T22" fmla="*/ 1008 w 1120"/>
                  <a:gd name="T23" fmla="*/ 896 h 1120"/>
                  <a:gd name="T24" fmla="*/ 936 w 1120"/>
                  <a:gd name="T25" fmla="*/ 974 h 1120"/>
                  <a:gd name="T26" fmla="*/ 850 w 1120"/>
                  <a:gd name="T27" fmla="*/ 1038 h 1120"/>
                  <a:gd name="T28" fmla="*/ 752 w 1120"/>
                  <a:gd name="T29" fmla="*/ 1086 h 1120"/>
                  <a:gd name="T30" fmla="*/ 646 w 1120"/>
                  <a:gd name="T31" fmla="*/ 1114 h 1120"/>
                  <a:gd name="T32" fmla="*/ 560 w 1120"/>
                  <a:gd name="T33" fmla="*/ 1120 h 1120"/>
                  <a:gd name="T34" fmla="*/ 448 w 1120"/>
                  <a:gd name="T35" fmla="*/ 1108 h 1120"/>
                  <a:gd name="T36" fmla="*/ 342 w 1120"/>
                  <a:gd name="T37" fmla="*/ 1076 h 1120"/>
                  <a:gd name="T38" fmla="*/ 248 w 1120"/>
                  <a:gd name="T39" fmla="*/ 1024 h 1120"/>
                  <a:gd name="T40" fmla="*/ 164 w 1120"/>
                  <a:gd name="T41" fmla="*/ 956 h 1120"/>
                  <a:gd name="T42" fmla="*/ 96 w 1120"/>
                  <a:gd name="T43" fmla="*/ 874 h 1120"/>
                  <a:gd name="T44" fmla="*/ 44 w 1120"/>
                  <a:gd name="T45" fmla="*/ 778 h 1120"/>
                  <a:gd name="T46" fmla="*/ 12 w 1120"/>
                  <a:gd name="T47" fmla="*/ 674 h 1120"/>
                  <a:gd name="T48" fmla="*/ 0 w 1120"/>
                  <a:gd name="T49" fmla="*/ 560 h 1120"/>
                  <a:gd name="T50" fmla="*/ 6 w 1120"/>
                  <a:gd name="T51" fmla="*/ 476 h 1120"/>
                  <a:gd name="T52" fmla="*/ 34 w 1120"/>
                  <a:gd name="T53" fmla="*/ 368 h 1120"/>
                  <a:gd name="T54" fmla="*/ 82 w 1120"/>
                  <a:gd name="T55" fmla="*/ 270 h 1120"/>
                  <a:gd name="T56" fmla="*/ 146 w 1120"/>
                  <a:gd name="T57" fmla="*/ 184 h 1120"/>
                  <a:gd name="T58" fmla="*/ 226 w 1120"/>
                  <a:gd name="T59" fmla="*/ 112 h 1120"/>
                  <a:gd name="T60" fmla="*/ 318 w 1120"/>
                  <a:gd name="T61" fmla="*/ 56 h 1120"/>
                  <a:gd name="T62" fmla="*/ 420 w 1120"/>
                  <a:gd name="T63" fmla="*/ 18 h 1120"/>
                  <a:gd name="T64" fmla="*/ 532 w 1120"/>
                  <a:gd name="T65" fmla="*/ 2 h 1120"/>
                  <a:gd name="T66" fmla="*/ 536 w 1120"/>
                  <a:gd name="T67" fmla="*/ 72 h 1120"/>
                  <a:gd name="T68" fmla="*/ 438 w 1120"/>
                  <a:gd name="T69" fmla="*/ 86 h 1120"/>
                  <a:gd name="T70" fmla="*/ 288 w 1120"/>
                  <a:gd name="T71" fmla="*/ 156 h 1120"/>
                  <a:gd name="T72" fmla="*/ 156 w 1120"/>
                  <a:gd name="T73" fmla="*/ 288 h 1120"/>
                  <a:gd name="T74" fmla="*/ 88 w 1120"/>
                  <a:gd name="T75" fmla="*/ 438 h 1120"/>
                  <a:gd name="T76" fmla="*/ 72 w 1120"/>
                  <a:gd name="T77" fmla="*/ 536 h 1120"/>
                  <a:gd name="T78" fmla="*/ 74 w 1120"/>
                  <a:gd name="T79" fmla="*/ 610 h 1120"/>
                  <a:gd name="T80" fmla="*/ 94 w 1120"/>
                  <a:gd name="T81" fmla="*/ 706 h 1120"/>
                  <a:gd name="T82" fmla="*/ 184 w 1120"/>
                  <a:gd name="T83" fmla="*/ 870 h 1120"/>
                  <a:gd name="T84" fmla="*/ 328 w 1120"/>
                  <a:gd name="T85" fmla="*/ 990 h 1120"/>
                  <a:gd name="T86" fmla="*/ 462 w 1120"/>
                  <a:gd name="T87" fmla="*/ 1038 h 1120"/>
                  <a:gd name="T88" fmla="*/ 560 w 1120"/>
                  <a:gd name="T89" fmla="*/ 1048 h 1120"/>
                  <a:gd name="T90" fmla="*/ 634 w 1120"/>
                  <a:gd name="T91" fmla="*/ 1044 h 1120"/>
                  <a:gd name="T92" fmla="*/ 750 w 1120"/>
                  <a:gd name="T93" fmla="*/ 1010 h 1120"/>
                  <a:gd name="T94" fmla="*/ 906 w 1120"/>
                  <a:gd name="T95" fmla="*/ 906 h 1120"/>
                  <a:gd name="T96" fmla="*/ 1010 w 1120"/>
                  <a:gd name="T97" fmla="*/ 750 h 1120"/>
                  <a:gd name="T98" fmla="*/ 1044 w 1120"/>
                  <a:gd name="T99" fmla="*/ 634 h 1120"/>
                  <a:gd name="T100" fmla="*/ 1050 w 1120"/>
                  <a:gd name="T101" fmla="*/ 560 h 1120"/>
                  <a:gd name="T102" fmla="*/ 1040 w 1120"/>
                  <a:gd name="T103" fmla="*/ 462 h 1120"/>
                  <a:gd name="T104" fmla="*/ 990 w 1120"/>
                  <a:gd name="T105" fmla="*/ 328 h 1120"/>
                  <a:gd name="T106" fmla="*/ 870 w 1120"/>
                  <a:gd name="T107" fmla="*/ 184 h 1120"/>
                  <a:gd name="T108" fmla="*/ 706 w 1120"/>
                  <a:gd name="T109" fmla="*/ 94 h 1120"/>
                  <a:gd name="T110" fmla="*/ 610 w 1120"/>
                  <a:gd name="T111" fmla="*/ 7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0" h="1120">
                    <a:moveTo>
                      <a:pt x="560" y="0"/>
                    </a:moveTo>
                    <a:lnTo>
                      <a:pt x="560" y="0"/>
                    </a:lnTo>
                    <a:lnTo>
                      <a:pt x="590" y="2"/>
                    </a:lnTo>
                    <a:lnTo>
                      <a:pt x="618" y="4"/>
                    </a:lnTo>
                    <a:lnTo>
                      <a:pt x="646" y="6"/>
                    </a:lnTo>
                    <a:lnTo>
                      <a:pt x="674" y="12"/>
                    </a:lnTo>
                    <a:lnTo>
                      <a:pt x="700" y="18"/>
                    </a:lnTo>
                    <a:lnTo>
                      <a:pt x="726" y="26"/>
                    </a:lnTo>
                    <a:lnTo>
                      <a:pt x="752" y="34"/>
                    </a:lnTo>
                    <a:lnTo>
                      <a:pt x="778" y="44"/>
                    </a:lnTo>
                    <a:lnTo>
                      <a:pt x="802" y="56"/>
                    </a:lnTo>
                    <a:lnTo>
                      <a:pt x="828" y="68"/>
                    </a:lnTo>
                    <a:lnTo>
                      <a:pt x="850" y="82"/>
                    </a:lnTo>
                    <a:lnTo>
                      <a:pt x="874" y="96"/>
                    </a:lnTo>
                    <a:lnTo>
                      <a:pt x="896" y="112"/>
                    </a:lnTo>
                    <a:lnTo>
                      <a:pt x="916" y="128"/>
                    </a:lnTo>
                    <a:lnTo>
                      <a:pt x="936" y="146"/>
                    </a:lnTo>
                    <a:lnTo>
                      <a:pt x="956" y="164"/>
                    </a:lnTo>
                    <a:lnTo>
                      <a:pt x="974" y="184"/>
                    </a:lnTo>
                    <a:lnTo>
                      <a:pt x="992" y="204"/>
                    </a:lnTo>
                    <a:lnTo>
                      <a:pt x="1008" y="226"/>
                    </a:lnTo>
                    <a:lnTo>
                      <a:pt x="1024" y="248"/>
                    </a:lnTo>
                    <a:lnTo>
                      <a:pt x="1040" y="270"/>
                    </a:lnTo>
                    <a:lnTo>
                      <a:pt x="1052" y="294"/>
                    </a:lnTo>
                    <a:lnTo>
                      <a:pt x="1064" y="318"/>
                    </a:lnTo>
                    <a:lnTo>
                      <a:pt x="1076" y="342"/>
                    </a:lnTo>
                    <a:lnTo>
                      <a:pt x="1086" y="368"/>
                    </a:lnTo>
                    <a:lnTo>
                      <a:pt x="1094" y="394"/>
                    </a:lnTo>
                    <a:lnTo>
                      <a:pt x="1102" y="420"/>
                    </a:lnTo>
                    <a:lnTo>
                      <a:pt x="1108" y="448"/>
                    </a:lnTo>
                    <a:lnTo>
                      <a:pt x="1114" y="476"/>
                    </a:lnTo>
                    <a:lnTo>
                      <a:pt x="1118" y="504"/>
                    </a:lnTo>
                    <a:lnTo>
                      <a:pt x="1120" y="532"/>
                    </a:lnTo>
                    <a:lnTo>
                      <a:pt x="1120" y="560"/>
                    </a:lnTo>
                    <a:lnTo>
                      <a:pt x="1120" y="560"/>
                    </a:lnTo>
                    <a:lnTo>
                      <a:pt x="1120" y="590"/>
                    </a:lnTo>
                    <a:lnTo>
                      <a:pt x="1118" y="618"/>
                    </a:lnTo>
                    <a:lnTo>
                      <a:pt x="1114" y="646"/>
                    </a:lnTo>
                    <a:lnTo>
                      <a:pt x="1108" y="674"/>
                    </a:lnTo>
                    <a:lnTo>
                      <a:pt x="1102" y="700"/>
                    </a:lnTo>
                    <a:lnTo>
                      <a:pt x="1094" y="726"/>
                    </a:lnTo>
                    <a:lnTo>
                      <a:pt x="1086" y="752"/>
                    </a:lnTo>
                    <a:lnTo>
                      <a:pt x="1076" y="778"/>
                    </a:lnTo>
                    <a:lnTo>
                      <a:pt x="1064" y="802"/>
                    </a:lnTo>
                    <a:lnTo>
                      <a:pt x="1052" y="826"/>
                    </a:lnTo>
                    <a:lnTo>
                      <a:pt x="1040" y="850"/>
                    </a:lnTo>
                    <a:lnTo>
                      <a:pt x="1024" y="874"/>
                    </a:lnTo>
                    <a:lnTo>
                      <a:pt x="1008" y="896"/>
                    </a:lnTo>
                    <a:lnTo>
                      <a:pt x="992" y="916"/>
                    </a:lnTo>
                    <a:lnTo>
                      <a:pt x="974" y="936"/>
                    </a:lnTo>
                    <a:lnTo>
                      <a:pt x="956" y="956"/>
                    </a:lnTo>
                    <a:lnTo>
                      <a:pt x="936" y="974"/>
                    </a:lnTo>
                    <a:lnTo>
                      <a:pt x="916" y="992"/>
                    </a:lnTo>
                    <a:lnTo>
                      <a:pt x="896" y="1008"/>
                    </a:lnTo>
                    <a:lnTo>
                      <a:pt x="874" y="1024"/>
                    </a:lnTo>
                    <a:lnTo>
                      <a:pt x="850" y="1038"/>
                    </a:lnTo>
                    <a:lnTo>
                      <a:pt x="828" y="1052"/>
                    </a:lnTo>
                    <a:lnTo>
                      <a:pt x="802" y="1064"/>
                    </a:lnTo>
                    <a:lnTo>
                      <a:pt x="778" y="1076"/>
                    </a:lnTo>
                    <a:lnTo>
                      <a:pt x="752" y="1086"/>
                    </a:lnTo>
                    <a:lnTo>
                      <a:pt x="726" y="1094"/>
                    </a:lnTo>
                    <a:lnTo>
                      <a:pt x="700" y="1102"/>
                    </a:lnTo>
                    <a:lnTo>
                      <a:pt x="674" y="1108"/>
                    </a:lnTo>
                    <a:lnTo>
                      <a:pt x="646" y="1114"/>
                    </a:lnTo>
                    <a:lnTo>
                      <a:pt x="618" y="1118"/>
                    </a:lnTo>
                    <a:lnTo>
                      <a:pt x="590" y="1120"/>
                    </a:lnTo>
                    <a:lnTo>
                      <a:pt x="560" y="1120"/>
                    </a:lnTo>
                    <a:lnTo>
                      <a:pt x="560" y="1120"/>
                    </a:lnTo>
                    <a:lnTo>
                      <a:pt x="532" y="1120"/>
                    </a:lnTo>
                    <a:lnTo>
                      <a:pt x="504" y="1118"/>
                    </a:lnTo>
                    <a:lnTo>
                      <a:pt x="476" y="1114"/>
                    </a:lnTo>
                    <a:lnTo>
                      <a:pt x="448" y="1108"/>
                    </a:lnTo>
                    <a:lnTo>
                      <a:pt x="420" y="1102"/>
                    </a:lnTo>
                    <a:lnTo>
                      <a:pt x="394" y="1094"/>
                    </a:lnTo>
                    <a:lnTo>
                      <a:pt x="368" y="1086"/>
                    </a:lnTo>
                    <a:lnTo>
                      <a:pt x="342" y="1076"/>
                    </a:lnTo>
                    <a:lnTo>
                      <a:pt x="318" y="1064"/>
                    </a:lnTo>
                    <a:lnTo>
                      <a:pt x="294" y="1052"/>
                    </a:lnTo>
                    <a:lnTo>
                      <a:pt x="270" y="1038"/>
                    </a:lnTo>
                    <a:lnTo>
                      <a:pt x="248" y="1024"/>
                    </a:lnTo>
                    <a:lnTo>
                      <a:pt x="226" y="1008"/>
                    </a:lnTo>
                    <a:lnTo>
                      <a:pt x="204" y="992"/>
                    </a:lnTo>
                    <a:lnTo>
                      <a:pt x="184" y="974"/>
                    </a:lnTo>
                    <a:lnTo>
                      <a:pt x="164" y="956"/>
                    </a:lnTo>
                    <a:lnTo>
                      <a:pt x="146" y="936"/>
                    </a:lnTo>
                    <a:lnTo>
                      <a:pt x="128" y="916"/>
                    </a:lnTo>
                    <a:lnTo>
                      <a:pt x="112" y="896"/>
                    </a:lnTo>
                    <a:lnTo>
                      <a:pt x="96" y="874"/>
                    </a:lnTo>
                    <a:lnTo>
                      <a:pt x="82" y="850"/>
                    </a:lnTo>
                    <a:lnTo>
                      <a:pt x="68" y="826"/>
                    </a:lnTo>
                    <a:lnTo>
                      <a:pt x="56" y="802"/>
                    </a:lnTo>
                    <a:lnTo>
                      <a:pt x="44" y="778"/>
                    </a:lnTo>
                    <a:lnTo>
                      <a:pt x="34" y="752"/>
                    </a:lnTo>
                    <a:lnTo>
                      <a:pt x="26" y="726"/>
                    </a:lnTo>
                    <a:lnTo>
                      <a:pt x="18" y="700"/>
                    </a:lnTo>
                    <a:lnTo>
                      <a:pt x="12" y="674"/>
                    </a:lnTo>
                    <a:lnTo>
                      <a:pt x="6" y="646"/>
                    </a:lnTo>
                    <a:lnTo>
                      <a:pt x="4" y="618"/>
                    </a:lnTo>
                    <a:lnTo>
                      <a:pt x="2" y="590"/>
                    </a:lnTo>
                    <a:lnTo>
                      <a:pt x="0" y="560"/>
                    </a:lnTo>
                    <a:lnTo>
                      <a:pt x="0" y="560"/>
                    </a:lnTo>
                    <a:lnTo>
                      <a:pt x="2" y="532"/>
                    </a:lnTo>
                    <a:lnTo>
                      <a:pt x="4" y="504"/>
                    </a:lnTo>
                    <a:lnTo>
                      <a:pt x="6" y="476"/>
                    </a:lnTo>
                    <a:lnTo>
                      <a:pt x="12" y="448"/>
                    </a:lnTo>
                    <a:lnTo>
                      <a:pt x="18" y="420"/>
                    </a:lnTo>
                    <a:lnTo>
                      <a:pt x="26" y="394"/>
                    </a:lnTo>
                    <a:lnTo>
                      <a:pt x="34" y="368"/>
                    </a:lnTo>
                    <a:lnTo>
                      <a:pt x="44" y="342"/>
                    </a:lnTo>
                    <a:lnTo>
                      <a:pt x="56" y="318"/>
                    </a:lnTo>
                    <a:lnTo>
                      <a:pt x="68" y="294"/>
                    </a:lnTo>
                    <a:lnTo>
                      <a:pt x="82" y="270"/>
                    </a:lnTo>
                    <a:lnTo>
                      <a:pt x="96" y="248"/>
                    </a:lnTo>
                    <a:lnTo>
                      <a:pt x="112" y="226"/>
                    </a:lnTo>
                    <a:lnTo>
                      <a:pt x="128" y="204"/>
                    </a:lnTo>
                    <a:lnTo>
                      <a:pt x="146" y="184"/>
                    </a:lnTo>
                    <a:lnTo>
                      <a:pt x="164" y="164"/>
                    </a:lnTo>
                    <a:lnTo>
                      <a:pt x="184" y="146"/>
                    </a:lnTo>
                    <a:lnTo>
                      <a:pt x="204" y="128"/>
                    </a:lnTo>
                    <a:lnTo>
                      <a:pt x="226" y="112"/>
                    </a:lnTo>
                    <a:lnTo>
                      <a:pt x="248" y="96"/>
                    </a:lnTo>
                    <a:lnTo>
                      <a:pt x="270" y="82"/>
                    </a:lnTo>
                    <a:lnTo>
                      <a:pt x="294" y="68"/>
                    </a:lnTo>
                    <a:lnTo>
                      <a:pt x="318" y="56"/>
                    </a:lnTo>
                    <a:lnTo>
                      <a:pt x="342" y="44"/>
                    </a:lnTo>
                    <a:lnTo>
                      <a:pt x="368" y="34"/>
                    </a:lnTo>
                    <a:lnTo>
                      <a:pt x="394" y="26"/>
                    </a:lnTo>
                    <a:lnTo>
                      <a:pt x="420" y="18"/>
                    </a:lnTo>
                    <a:lnTo>
                      <a:pt x="448" y="12"/>
                    </a:lnTo>
                    <a:lnTo>
                      <a:pt x="476" y="6"/>
                    </a:lnTo>
                    <a:lnTo>
                      <a:pt x="504" y="4"/>
                    </a:lnTo>
                    <a:lnTo>
                      <a:pt x="532" y="2"/>
                    </a:lnTo>
                    <a:lnTo>
                      <a:pt x="560" y="0"/>
                    </a:lnTo>
                    <a:close/>
                    <a:moveTo>
                      <a:pt x="560" y="72"/>
                    </a:moveTo>
                    <a:lnTo>
                      <a:pt x="560" y="72"/>
                    </a:lnTo>
                    <a:lnTo>
                      <a:pt x="536" y="72"/>
                    </a:lnTo>
                    <a:lnTo>
                      <a:pt x="510" y="74"/>
                    </a:lnTo>
                    <a:lnTo>
                      <a:pt x="486" y="78"/>
                    </a:lnTo>
                    <a:lnTo>
                      <a:pt x="462" y="82"/>
                    </a:lnTo>
                    <a:lnTo>
                      <a:pt x="438" y="86"/>
                    </a:lnTo>
                    <a:lnTo>
                      <a:pt x="416" y="94"/>
                    </a:lnTo>
                    <a:lnTo>
                      <a:pt x="370" y="110"/>
                    </a:lnTo>
                    <a:lnTo>
                      <a:pt x="328" y="130"/>
                    </a:lnTo>
                    <a:lnTo>
                      <a:pt x="288" y="156"/>
                    </a:lnTo>
                    <a:lnTo>
                      <a:pt x="250" y="184"/>
                    </a:lnTo>
                    <a:lnTo>
                      <a:pt x="214" y="214"/>
                    </a:lnTo>
                    <a:lnTo>
                      <a:pt x="184" y="250"/>
                    </a:lnTo>
                    <a:lnTo>
                      <a:pt x="156" y="288"/>
                    </a:lnTo>
                    <a:lnTo>
                      <a:pt x="130" y="328"/>
                    </a:lnTo>
                    <a:lnTo>
                      <a:pt x="110" y="370"/>
                    </a:lnTo>
                    <a:lnTo>
                      <a:pt x="94" y="416"/>
                    </a:lnTo>
                    <a:lnTo>
                      <a:pt x="88" y="438"/>
                    </a:lnTo>
                    <a:lnTo>
                      <a:pt x="82" y="462"/>
                    </a:lnTo>
                    <a:lnTo>
                      <a:pt x="78" y="486"/>
                    </a:lnTo>
                    <a:lnTo>
                      <a:pt x="74" y="510"/>
                    </a:lnTo>
                    <a:lnTo>
                      <a:pt x="72" y="536"/>
                    </a:lnTo>
                    <a:lnTo>
                      <a:pt x="72" y="560"/>
                    </a:lnTo>
                    <a:lnTo>
                      <a:pt x="72" y="560"/>
                    </a:lnTo>
                    <a:lnTo>
                      <a:pt x="72" y="586"/>
                    </a:lnTo>
                    <a:lnTo>
                      <a:pt x="74" y="610"/>
                    </a:lnTo>
                    <a:lnTo>
                      <a:pt x="78" y="634"/>
                    </a:lnTo>
                    <a:lnTo>
                      <a:pt x="82" y="658"/>
                    </a:lnTo>
                    <a:lnTo>
                      <a:pt x="88" y="682"/>
                    </a:lnTo>
                    <a:lnTo>
                      <a:pt x="94" y="706"/>
                    </a:lnTo>
                    <a:lnTo>
                      <a:pt x="110" y="750"/>
                    </a:lnTo>
                    <a:lnTo>
                      <a:pt x="130" y="792"/>
                    </a:lnTo>
                    <a:lnTo>
                      <a:pt x="156" y="834"/>
                    </a:lnTo>
                    <a:lnTo>
                      <a:pt x="184" y="870"/>
                    </a:lnTo>
                    <a:lnTo>
                      <a:pt x="214" y="906"/>
                    </a:lnTo>
                    <a:lnTo>
                      <a:pt x="250" y="938"/>
                    </a:lnTo>
                    <a:lnTo>
                      <a:pt x="288" y="966"/>
                    </a:lnTo>
                    <a:lnTo>
                      <a:pt x="328" y="990"/>
                    </a:lnTo>
                    <a:lnTo>
                      <a:pt x="370" y="1010"/>
                    </a:lnTo>
                    <a:lnTo>
                      <a:pt x="416" y="1026"/>
                    </a:lnTo>
                    <a:lnTo>
                      <a:pt x="438" y="1034"/>
                    </a:lnTo>
                    <a:lnTo>
                      <a:pt x="462" y="1038"/>
                    </a:lnTo>
                    <a:lnTo>
                      <a:pt x="486" y="1044"/>
                    </a:lnTo>
                    <a:lnTo>
                      <a:pt x="510" y="1046"/>
                    </a:lnTo>
                    <a:lnTo>
                      <a:pt x="536" y="1048"/>
                    </a:lnTo>
                    <a:lnTo>
                      <a:pt x="560" y="1048"/>
                    </a:lnTo>
                    <a:lnTo>
                      <a:pt x="560" y="1048"/>
                    </a:lnTo>
                    <a:lnTo>
                      <a:pt x="586" y="1048"/>
                    </a:lnTo>
                    <a:lnTo>
                      <a:pt x="610" y="1046"/>
                    </a:lnTo>
                    <a:lnTo>
                      <a:pt x="634" y="1044"/>
                    </a:lnTo>
                    <a:lnTo>
                      <a:pt x="658" y="1038"/>
                    </a:lnTo>
                    <a:lnTo>
                      <a:pt x="682" y="1034"/>
                    </a:lnTo>
                    <a:lnTo>
                      <a:pt x="706" y="1026"/>
                    </a:lnTo>
                    <a:lnTo>
                      <a:pt x="750" y="1010"/>
                    </a:lnTo>
                    <a:lnTo>
                      <a:pt x="794" y="990"/>
                    </a:lnTo>
                    <a:lnTo>
                      <a:pt x="834" y="966"/>
                    </a:lnTo>
                    <a:lnTo>
                      <a:pt x="870" y="938"/>
                    </a:lnTo>
                    <a:lnTo>
                      <a:pt x="906" y="906"/>
                    </a:lnTo>
                    <a:lnTo>
                      <a:pt x="938" y="870"/>
                    </a:lnTo>
                    <a:lnTo>
                      <a:pt x="966" y="834"/>
                    </a:lnTo>
                    <a:lnTo>
                      <a:pt x="990" y="792"/>
                    </a:lnTo>
                    <a:lnTo>
                      <a:pt x="1010" y="750"/>
                    </a:lnTo>
                    <a:lnTo>
                      <a:pt x="1026" y="706"/>
                    </a:lnTo>
                    <a:lnTo>
                      <a:pt x="1034" y="682"/>
                    </a:lnTo>
                    <a:lnTo>
                      <a:pt x="1040" y="658"/>
                    </a:lnTo>
                    <a:lnTo>
                      <a:pt x="1044" y="634"/>
                    </a:lnTo>
                    <a:lnTo>
                      <a:pt x="1046" y="610"/>
                    </a:lnTo>
                    <a:lnTo>
                      <a:pt x="1048" y="586"/>
                    </a:lnTo>
                    <a:lnTo>
                      <a:pt x="1050" y="560"/>
                    </a:lnTo>
                    <a:lnTo>
                      <a:pt x="1050" y="560"/>
                    </a:lnTo>
                    <a:lnTo>
                      <a:pt x="1048" y="536"/>
                    </a:lnTo>
                    <a:lnTo>
                      <a:pt x="1046" y="510"/>
                    </a:lnTo>
                    <a:lnTo>
                      <a:pt x="1044" y="486"/>
                    </a:lnTo>
                    <a:lnTo>
                      <a:pt x="1040" y="462"/>
                    </a:lnTo>
                    <a:lnTo>
                      <a:pt x="1034" y="438"/>
                    </a:lnTo>
                    <a:lnTo>
                      <a:pt x="1026" y="416"/>
                    </a:lnTo>
                    <a:lnTo>
                      <a:pt x="1010" y="370"/>
                    </a:lnTo>
                    <a:lnTo>
                      <a:pt x="990" y="328"/>
                    </a:lnTo>
                    <a:lnTo>
                      <a:pt x="966" y="288"/>
                    </a:lnTo>
                    <a:lnTo>
                      <a:pt x="938" y="250"/>
                    </a:lnTo>
                    <a:lnTo>
                      <a:pt x="906" y="214"/>
                    </a:lnTo>
                    <a:lnTo>
                      <a:pt x="870" y="184"/>
                    </a:lnTo>
                    <a:lnTo>
                      <a:pt x="834" y="156"/>
                    </a:lnTo>
                    <a:lnTo>
                      <a:pt x="794" y="130"/>
                    </a:lnTo>
                    <a:lnTo>
                      <a:pt x="750" y="110"/>
                    </a:lnTo>
                    <a:lnTo>
                      <a:pt x="706" y="94"/>
                    </a:lnTo>
                    <a:lnTo>
                      <a:pt x="682" y="86"/>
                    </a:lnTo>
                    <a:lnTo>
                      <a:pt x="658" y="82"/>
                    </a:lnTo>
                    <a:lnTo>
                      <a:pt x="634" y="78"/>
                    </a:lnTo>
                    <a:lnTo>
                      <a:pt x="610" y="74"/>
                    </a:lnTo>
                    <a:lnTo>
                      <a:pt x="586" y="72"/>
                    </a:lnTo>
                    <a:lnTo>
                      <a:pt x="56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32688" fontAlgn="auto">
                  <a:spcBef>
                    <a:spcPts val="0"/>
                  </a:spcBef>
                  <a:spcAft>
                    <a:spcPts val="0"/>
                  </a:spcAft>
                  <a:defRPr/>
                </a:pPr>
                <a:endParaRPr lang="en-US" sz="1836" dirty="0">
                  <a:latin typeface="+mn-lt"/>
                  <a:ea typeface="+mn-ea"/>
                </a:endParaRPr>
              </a:p>
            </p:txBody>
          </p:sp>
          <p:sp>
            <p:nvSpPr>
              <p:cNvPr id="41" name="Freeform 8">
                <a:extLst>
                  <a:ext uri="{FF2B5EF4-FFF2-40B4-BE49-F238E27FC236}">
                    <a16:creationId xmlns:a16="http://schemas.microsoft.com/office/drawing/2014/main" id="{09D9463F-F43A-F549-9B4E-D7CD44F6D83F}"/>
                  </a:ext>
                </a:extLst>
              </p:cNvPr>
              <p:cNvSpPr>
                <a:spLocks/>
              </p:cNvSpPr>
              <p:nvPr/>
            </p:nvSpPr>
            <p:spPr bwMode="auto">
              <a:xfrm>
                <a:off x="-3349152" y="3608737"/>
                <a:ext cx="932213" cy="691444"/>
              </a:xfrm>
              <a:custGeom>
                <a:avLst/>
                <a:gdLst>
                  <a:gd name="T0" fmla="*/ 388 w 586"/>
                  <a:gd name="T1" fmla="*/ 162 h 432"/>
                  <a:gd name="T2" fmla="*/ 216 w 586"/>
                  <a:gd name="T3" fmla="*/ 0 h 432"/>
                  <a:gd name="T4" fmla="*/ 356 w 586"/>
                  <a:gd name="T5" fmla="*/ 0 h 432"/>
                  <a:gd name="T6" fmla="*/ 586 w 586"/>
                  <a:gd name="T7" fmla="*/ 216 h 432"/>
                  <a:gd name="T8" fmla="*/ 358 w 586"/>
                  <a:gd name="T9" fmla="*/ 432 h 432"/>
                  <a:gd name="T10" fmla="*/ 218 w 586"/>
                  <a:gd name="T11" fmla="*/ 432 h 432"/>
                  <a:gd name="T12" fmla="*/ 388 w 586"/>
                  <a:gd name="T13" fmla="*/ 272 h 432"/>
                  <a:gd name="T14" fmla="*/ 0 w 586"/>
                  <a:gd name="T15" fmla="*/ 272 h 432"/>
                  <a:gd name="T16" fmla="*/ 0 w 586"/>
                  <a:gd name="T17" fmla="*/ 162 h 432"/>
                  <a:gd name="T18" fmla="*/ 388 w 586"/>
                  <a:gd name="T19" fmla="*/ 16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6" h="432">
                    <a:moveTo>
                      <a:pt x="388" y="162"/>
                    </a:moveTo>
                    <a:lnTo>
                      <a:pt x="216" y="0"/>
                    </a:lnTo>
                    <a:lnTo>
                      <a:pt x="356" y="0"/>
                    </a:lnTo>
                    <a:lnTo>
                      <a:pt x="586" y="216"/>
                    </a:lnTo>
                    <a:lnTo>
                      <a:pt x="358" y="432"/>
                    </a:lnTo>
                    <a:lnTo>
                      <a:pt x="218" y="432"/>
                    </a:lnTo>
                    <a:lnTo>
                      <a:pt x="388" y="272"/>
                    </a:lnTo>
                    <a:lnTo>
                      <a:pt x="0" y="272"/>
                    </a:lnTo>
                    <a:lnTo>
                      <a:pt x="0" y="162"/>
                    </a:lnTo>
                    <a:lnTo>
                      <a:pt x="388" y="1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32688" fontAlgn="auto">
                  <a:spcBef>
                    <a:spcPts val="0"/>
                  </a:spcBef>
                  <a:spcAft>
                    <a:spcPts val="0"/>
                  </a:spcAft>
                  <a:defRPr/>
                </a:pPr>
                <a:endParaRPr lang="en-US" sz="1836" dirty="0">
                  <a:latin typeface="+mn-lt"/>
                  <a:ea typeface="+mn-ea"/>
                </a:endParaRPr>
              </a:p>
            </p:txBody>
          </p:sp>
        </p:grpSp>
        <p:sp>
          <p:nvSpPr>
            <p:cNvPr id="22" name="Rectangle 21">
              <a:extLst>
                <a:ext uri="{FF2B5EF4-FFF2-40B4-BE49-F238E27FC236}">
                  <a16:creationId xmlns:a16="http://schemas.microsoft.com/office/drawing/2014/main" id="{DF229290-D0D6-6643-B591-69F0D50C8B2F}"/>
                </a:ext>
              </a:extLst>
            </p:cNvPr>
            <p:cNvSpPr/>
            <p:nvPr/>
          </p:nvSpPr>
          <p:spPr>
            <a:xfrm>
              <a:off x="429386" y="4876286"/>
              <a:ext cx="914400" cy="914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2688" fontAlgn="auto">
                <a:spcBef>
                  <a:spcPts val="0"/>
                </a:spcBef>
                <a:spcAft>
                  <a:spcPts val="0"/>
                </a:spcAft>
                <a:defRPr/>
              </a:pPr>
              <a:endParaRPr lang="en-US" sz="1836"/>
            </a:p>
          </p:txBody>
        </p:sp>
        <p:grpSp>
          <p:nvGrpSpPr>
            <p:cNvPr id="23" name="Group 44">
              <a:extLst>
                <a:ext uri="{FF2B5EF4-FFF2-40B4-BE49-F238E27FC236}">
                  <a16:creationId xmlns:a16="http://schemas.microsoft.com/office/drawing/2014/main" id="{67CA96C7-A3F7-6042-9743-142155F5C5FF}"/>
                </a:ext>
              </a:extLst>
            </p:cNvPr>
            <p:cNvGrpSpPr>
              <a:grpSpLocks/>
            </p:cNvGrpSpPr>
            <p:nvPr/>
          </p:nvGrpSpPr>
          <p:grpSpPr bwMode="auto">
            <a:xfrm>
              <a:off x="657986" y="5104886"/>
              <a:ext cx="457200" cy="457200"/>
              <a:chOff x="-3781305" y="3065460"/>
              <a:chExt cx="1777999" cy="1777999"/>
            </a:xfrm>
          </p:grpSpPr>
          <p:sp>
            <p:nvSpPr>
              <p:cNvPr id="38" name="Freeform 5">
                <a:extLst>
                  <a:ext uri="{FF2B5EF4-FFF2-40B4-BE49-F238E27FC236}">
                    <a16:creationId xmlns:a16="http://schemas.microsoft.com/office/drawing/2014/main" id="{6D0E59E9-F9AA-0F47-B852-DA46B1AE8244}"/>
                  </a:ext>
                </a:extLst>
              </p:cNvPr>
              <p:cNvSpPr>
                <a:spLocks noEditPoints="1"/>
              </p:cNvSpPr>
              <p:nvPr/>
            </p:nvSpPr>
            <p:spPr bwMode="auto">
              <a:xfrm>
                <a:off x="-3781305" y="3065460"/>
                <a:ext cx="1777999" cy="1777999"/>
              </a:xfrm>
              <a:custGeom>
                <a:avLst/>
                <a:gdLst>
                  <a:gd name="T0" fmla="*/ 618 w 1120"/>
                  <a:gd name="T1" fmla="*/ 4 h 1120"/>
                  <a:gd name="T2" fmla="*/ 726 w 1120"/>
                  <a:gd name="T3" fmla="*/ 26 h 1120"/>
                  <a:gd name="T4" fmla="*/ 828 w 1120"/>
                  <a:gd name="T5" fmla="*/ 68 h 1120"/>
                  <a:gd name="T6" fmla="*/ 916 w 1120"/>
                  <a:gd name="T7" fmla="*/ 128 h 1120"/>
                  <a:gd name="T8" fmla="*/ 992 w 1120"/>
                  <a:gd name="T9" fmla="*/ 204 h 1120"/>
                  <a:gd name="T10" fmla="*/ 1052 w 1120"/>
                  <a:gd name="T11" fmla="*/ 294 h 1120"/>
                  <a:gd name="T12" fmla="*/ 1094 w 1120"/>
                  <a:gd name="T13" fmla="*/ 394 h 1120"/>
                  <a:gd name="T14" fmla="*/ 1118 w 1120"/>
                  <a:gd name="T15" fmla="*/ 504 h 1120"/>
                  <a:gd name="T16" fmla="*/ 1120 w 1120"/>
                  <a:gd name="T17" fmla="*/ 590 h 1120"/>
                  <a:gd name="T18" fmla="*/ 1102 w 1120"/>
                  <a:gd name="T19" fmla="*/ 700 h 1120"/>
                  <a:gd name="T20" fmla="*/ 1064 w 1120"/>
                  <a:gd name="T21" fmla="*/ 802 h 1120"/>
                  <a:gd name="T22" fmla="*/ 1008 w 1120"/>
                  <a:gd name="T23" fmla="*/ 896 h 1120"/>
                  <a:gd name="T24" fmla="*/ 936 w 1120"/>
                  <a:gd name="T25" fmla="*/ 974 h 1120"/>
                  <a:gd name="T26" fmla="*/ 850 w 1120"/>
                  <a:gd name="T27" fmla="*/ 1038 h 1120"/>
                  <a:gd name="T28" fmla="*/ 752 w 1120"/>
                  <a:gd name="T29" fmla="*/ 1086 h 1120"/>
                  <a:gd name="T30" fmla="*/ 646 w 1120"/>
                  <a:gd name="T31" fmla="*/ 1114 h 1120"/>
                  <a:gd name="T32" fmla="*/ 560 w 1120"/>
                  <a:gd name="T33" fmla="*/ 1120 h 1120"/>
                  <a:gd name="T34" fmla="*/ 448 w 1120"/>
                  <a:gd name="T35" fmla="*/ 1108 h 1120"/>
                  <a:gd name="T36" fmla="*/ 342 w 1120"/>
                  <a:gd name="T37" fmla="*/ 1076 h 1120"/>
                  <a:gd name="T38" fmla="*/ 248 w 1120"/>
                  <a:gd name="T39" fmla="*/ 1024 h 1120"/>
                  <a:gd name="T40" fmla="*/ 164 w 1120"/>
                  <a:gd name="T41" fmla="*/ 956 h 1120"/>
                  <a:gd name="T42" fmla="*/ 96 w 1120"/>
                  <a:gd name="T43" fmla="*/ 874 h 1120"/>
                  <a:gd name="T44" fmla="*/ 44 w 1120"/>
                  <a:gd name="T45" fmla="*/ 778 h 1120"/>
                  <a:gd name="T46" fmla="*/ 12 w 1120"/>
                  <a:gd name="T47" fmla="*/ 674 h 1120"/>
                  <a:gd name="T48" fmla="*/ 0 w 1120"/>
                  <a:gd name="T49" fmla="*/ 560 h 1120"/>
                  <a:gd name="T50" fmla="*/ 6 w 1120"/>
                  <a:gd name="T51" fmla="*/ 476 h 1120"/>
                  <a:gd name="T52" fmla="*/ 34 w 1120"/>
                  <a:gd name="T53" fmla="*/ 368 h 1120"/>
                  <a:gd name="T54" fmla="*/ 82 w 1120"/>
                  <a:gd name="T55" fmla="*/ 270 h 1120"/>
                  <a:gd name="T56" fmla="*/ 146 w 1120"/>
                  <a:gd name="T57" fmla="*/ 184 h 1120"/>
                  <a:gd name="T58" fmla="*/ 226 w 1120"/>
                  <a:gd name="T59" fmla="*/ 112 h 1120"/>
                  <a:gd name="T60" fmla="*/ 318 w 1120"/>
                  <a:gd name="T61" fmla="*/ 56 h 1120"/>
                  <a:gd name="T62" fmla="*/ 420 w 1120"/>
                  <a:gd name="T63" fmla="*/ 18 h 1120"/>
                  <a:gd name="T64" fmla="*/ 532 w 1120"/>
                  <a:gd name="T65" fmla="*/ 2 h 1120"/>
                  <a:gd name="T66" fmla="*/ 536 w 1120"/>
                  <a:gd name="T67" fmla="*/ 72 h 1120"/>
                  <a:gd name="T68" fmla="*/ 438 w 1120"/>
                  <a:gd name="T69" fmla="*/ 86 h 1120"/>
                  <a:gd name="T70" fmla="*/ 288 w 1120"/>
                  <a:gd name="T71" fmla="*/ 156 h 1120"/>
                  <a:gd name="T72" fmla="*/ 156 w 1120"/>
                  <a:gd name="T73" fmla="*/ 288 h 1120"/>
                  <a:gd name="T74" fmla="*/ 88 w 1120"/>
                  <a:gd name="T75" fmla="*/ 438 h 1120"/>
                  <a:gd name="T76" fmla="*/ 72 w 1120"/>
                  <a:gd name="T77" fmla="*/ 536 h 1120"/>
                  <a:gd name="T78" fmla="*/ 74 w 1120"/>
                  <a:gd name="T79" fmla="*/ 610 h 1120"/>
                  <a:gd name="T80" fmla="*/ 94 w 1120"/>
                  <a:gd name="T81" fmla="*/ 706 h 1120"/>
                  <a:gd name="T82" fmla="*/ 184 w 1120"/>
                  <a:gd name="T83" fmla="*/ 870 h 1120"/>
                  <a:gd name="T84" fmla="*/ 328 w 1120"/>
                  <a:gd name="T85" fmla="*/ 990 h 1120"/>
                  <a:gd name="T86" fmla="*/ 462 w 1120"/>
                  <a:gd name="T87" fmla="*/ 1038 h 1120"/>
                  <a:gd name="T88" fmla="*/ 560 w 1120"/>
                  <a:gd name="T89" fmla="*/ 1048 h 1120"/>
                  <a:gd name="T90" fmla="*/ 634 w 1120"/>
                  <a:gd name="T91" fmla="*/ 1044 h 1120"/>
                  <a:gd name="T92" fmla="*/ 750 w 1120"/>
                  <a:gd name="T93" fmla="*/ 1010 h 1120"/>
                  <a:gd name="T94" fmla="*/ 906 w 1120"/>
                  <a:gd name="T95" fmla="*/ 906 h 1120"/>
                  <a:gd name="T96" fmla="*/ 1010 w 1120"/>
                  <a:gd name="T97" fmla="*/ 750 h 1120"/>
                  <a:gd name="T98" fmla="*/ 1044 w 1120"/>
                  <a:gd name="T99" fmla="*/ 634 h 1120"/>
                  <a:gd name="T100" fmla="*/ 1050 w 1120"/>
                  <a:gd name="T101" fmla="*/ 560 h 1120"/>
                  <a:gd name="T102" fmla="*/ 1040 w 1120"/>
                  <a:gd name="T103" fmla="*/ 462 h 1120"/>
                  <a:gd name="T104" fmla="*/ 990 w 1120"/>
                  <a:gd name="T105" fmla="*/ 328 h 1120"/>
                  <a:gd name="T106" fmla="*/ 870 w 1120"/>
                  <a:gd name="T107" fmla="*/ 184 h 1120"/>
                  <a:gd name="T108" fmla="*/ 706 w 1120"/>
                  <a:gd name="T109" fmla="*/ 94 h 1120"/>
                  <a:gd name="T110" fmla="*/ 610 w 1120"/>
                  <a:gd name="T111" fmla="*/ 7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0" h="1120">
                    <a:moveTo>
                      <a:pt x="560" y="0"/>
                    </a:moveTo>
                    <a:lnTo>
                      <a:pt x="560" y="0"/>
                    </a:lnTo>
                    <a:lnTo>
                      <a:pt x="590" y="2"/>
                    </a:lnTo>
                    <a:lnTo>
                      <a:pt x="618" y="4"/>
                    </a:lnTo>
                    <a:lnTo>
                      <a:pt x="646" y="6"/>
                    </a:lnTo>
                    <a:lnTo>
                      <a:pt x="674" y="12"/>
                    </a:lnTo>
                    <a:lnTo>
                      <a:pt x="700" y="18"/>
                    </a:lnTo>
                    <a:lnTo>
                      <a:pt x="726" y="26"/>
                    </a:lnTo>
                    <a:lnTo>
                      <a:pt x="752" y="34"/>
                    </a:lnTo>
                    <a:lnTo>
                      <a:pt x="778" y="44"/>
                    </a:lnTo>
                    <a:lnTo>
                      <a:pt x="802" y="56"/>
                    </a:lnTo>
                    <a:lnTo>
                      <a:pt x="828" y="68"/>
                    </a:lnTo>
                    <a:lnTo>
                      <a:pt x="850" y="82"/>
                    </a:lnTo>
                    <a:lnTo>
                      <a:pt x="874" y="96"/>
                    </a:lnTo>
                    <a:lnTo>
                      <a:pt x="896" y="112"/>
                    </a:lnTo>
                    <a:lnTo>
                      <a:pt x="916" y="128"/>
                    </a:lnTo>
                    <a:lnTo>
                      <a:pt x="936" y="146"/>
                    </a:lnTo>
                    <a:lnTo>
                      <a:pt x="956" y="164"/>
                    </a:lnTo>
                    <a:lnTo>
                      <a:pt x="974" y="184"/>
                    </a:lnTo>
                    <a:lnTo>
                      <a:pt x="992" y="204"/>
                    </a:lnTo>
                    <a:lnTo>
                      <a:pt x="1008" y="226"/>
                    </a:lnTo>
                    <a:lnTo>
                      <a:pt x="1024" y="248"/>
                    </a:lnTo>
                    <a:lnTo>
                      <a:pt x="1040" y="270"/>
                    </a:lnTo>
                    <a:lnTo>
                      <a:pt x="1052" y="294"/>
                    </a:lnTo>
                    <a:lnTo>
                      <a:pt x="1064" y="318"/>
                    </a:lnTo>
                    <a:lnTo>
                      <a:pt x="1076" y="342"/>
                    </a:lnTo>
                    <a:lnTo>
                      <a:pt x="1086" y="368"/>
                    </a:lnTo>
                    <a:lnTo>
                      <a:pt x="1094" y="394"/>
                    </a:lnTo>
                    <a:lnTo>
                      <a:pt x="1102" y="420"/>
                    </a:lnTo>
                    <a:lnTo>
                      <a:pt x="1108" y="448"/>
                    </a:lnTo>
                    <a:lnTo>
                      <a:pt x="1114" y="476"/>
                    </a:lnTo>
                    <a:lnTo>
                      <a:pt x="1118" y="504"/>
                    </a:lnTo>
                    <a:lnTo>
                      <a:pt x="1120" y="532"/>
                    </a:lnTo>
                    <a:lnTo>
                      <a:pt x="1120" y="560"/>
                    </a:lnTo>
                    <a:lnTo>
                      <a:pt x="1120" y="560"/>
                    </a:lnTo>
                    <a:lnTo>
                      <a:pt x="1120" y="590"/>
                    </a:lnTo>
                    <a:lnTo>
                      <a:pt x="1118" y="618"/>
                    </a:lnTo>
                    <a:lnTo>
                      <a:pt x="1114" y="646"/>
                    </a:lnTo>
                    <a:lnTo>
                      <a:pt x="1108" y="674"/>
                    </a:lnTo>
                    <a:lnTo>
                      <a:pt x="1102" y="700"/>
                    </a:lnTo>
                    <a:lnTo>
                      <a:pt x="1094" y="726"/>
                    </a:lnTo>
                    <a:lnTo>
                      <a:pt x="1086" y="752"/>
                    </a:lnTo>
                    <a:lnTo>
                      <a:pt x="1076" y="778"/>
                    </a:lnTo>
                    <a:lnTo>
                      <a:pt x="1064" y="802"/>
                    </a:lnTo>
                    <a:lnTo>
                      <a:pt x="1052" y="826"/>
                    </a:lnTo>
                    <a:lnTo>
                      <a:pt x="1040" y="850"/>
                    </a:lnTo>
                    <a:lnTo>
                      <a:pt x="1024" y="874"/>
                    </a:lnTo>
                    <a:lnTo>
                      <a:pt x="1008" y="896"/>
                    </a:lnTo>
                    <a:lnTo>
                      <a:pt x="992" y="916"/>
                    </a:lnTo>
                    <a:lnTo>
                      <a:pt x="974" y="936"/>
                    </a:lnTo>
                    <a:lnTo>
                      <a:pt x="956" y="956"/>
                    </a:lnTo>
                    <a:lnTo>
                      <a:pt x="936" y="974"/>
                    </a:lnTo>
                    <a:lnTo>
                      <a:pt x="916" y="992"/>
                    </a:lnTo>
                    <a:lnTo>
                      <a:pt x="896" y="1008"/>
                    </a:lnTo>
                    <a:lnTo>
                      <a:pt x="874" y="1024"/>
                    </a:lnTo>
                    <a:lnTo>
                      <a:pt x="850" y="1038"/>
                    </a:lnTo>
                    <a:lnTo>
                      <a:pt x="828" y="1052"/>
                    </a:lnTo>
                    <a:lnTo>
                      <a:pt x="802" y="1064"/>
                    </a:lnTo>
                    <a:lnTo>
                      <a:pt x="778" y="1076"/>
                    </a:lnTo>
                    <a:lnTo>
                      <a:pt x="752" y="1086"/>
                    </a:lnTo>
                    <a:lnTo>
                      <a:pt x="726" y="1094"/>
                    </a:lnTo>
                    <a:lnTo>
                      <a:pt x="700" y="1102"/>
                    </a:lnTo>
                    <a:lnTo>
                      <a:pt x="674" y="1108"/>
                    </a:lnTo>
                    <a:lnTo>
                      <a:pt x="646" y="1114"/>
                    </a:lnTo>
                    <a:lnTo>
                      <a:pt x="618" y="1118"/>
                    </a:lnTo>
                    <a:lnTo>
                      <a:pt x="590" y="1120"/>
                    </a:lnTo>
                    <a:lnTo>
                      <a:pt x="560" y="1120"/>
                    </a:lnTo>
                    <a:lnTo>
                      <a:pt x="560" y="1120"/>
                    </a:lnTo>
                    <a:lnTo>
                      <a:pt x="532" y="1120"/>
                    </a:lnTo>
                    <a:lnTo>
                      <a:pt x="504" y="1118"/>
                    </a:lnTo>
                    <a:lnTo>
                      <a:pt x="476" y="1114"/>
                    </a:lnTo>
                    <a:lnTo>
                      <a:pt x="448" y="1108"/>
                    </a:lnTo>
                    <a:lnTo>
                      <a:pt x="420" y="1102"/>
                    </a:lnTo>
                    <a:lnTo>
                      <a:pt x="394" y="1094"/>
                    </a:lnTo>
                    <a:lnTo>
                      <a:pt x="368" y="1086"/>
                    </a:lnTo>
                    <a:lnTo>
                      <a:pt x="342" y="1076"/>
                    </a:lnTo>
                    <a:lnTo>
                      <a:pt x="318" y="1064"/>
                    </a:lnTo>
                    <a:lnTo>
                      <a:pt x="294" y="1052"/>
                    </a:lnTo>
                    <a:lnTo>
                      <a:pt x="270" y="1038"/>
                    </a:lnTo>
                    <a:lnTo>
                      <a:pt x="248" y="1024"/>
                    </a:lnTo>
                    <a:lnTo>
                      <a:pt x="226" y="1008"/>
                    </a:lnTo>
                    <a:lnTo>
                      <a:pt x="204" y="992"/>
                    </a:lnTo>
                    <a:lnTo>
                      <a:pt x="184" y="974"/>
                    </a:lnTo>
                    <a:lnTo>
                      <a:pt x="164" y="956"/>
                    </a:lnTo>
                    <a:lnTo>
                      <a:pt x="146" y="936"/>
                    </a:lnTo>
                    <a:lnTo>
                      <a:pt x="128" y="916"/>
                    </a:lnTo>
                    <a:lnTo>
                      <a:pt x="112" y="896"/>
                    </a:lnTo>
                    <a:lnTo>
                      <a:pt x="96" y="874"/>
                    </a:lnTo>
                    <a:lnTo>
                      <a:pt x="82" y="850"/>
                    </a:lnTo>
                    <a:lnTo>
                      <a:pt x="68" y="826"/>
                    </a:lnTo>
                    <a:lnTo>
                      <a:pt x="56" y="802"/>
                    </a:lnTo>
                    <a:lnTo>
                      <a:pt x="44" y="778"/>
                    </a:lnTo>
                    <a:lnTo>
                      <a:pt x="34" y="752"/>
                    </a:lnTo>
                    <a:lnTo>
                      <a:pt x="26" y="726"/>
                    </a:lnTo>
                    <a:lnTo>
                      <a:pt x="18" y="700"/>
                    </a:lnTo>
                    <a:lnTo>
                      <a:pt x="12" y="674"/>
                    </a:lnTo>
                    <a:lnTo>
                      <a:pt x="6" y="646"/>
                    </a:lnTo>
                    <a:lnTo>
                      <a:pt x="4" y="618"/>
                    </a:lnTo>
                    <a:lnTo>
                      <a:pt x="2" y="590"/>
                    </a:lnTo>
                    <a:lnTo>
                      <a:pt x="0" y="560"/>
                    </a:lnTo>
                    <a:lnTo>
                      <a:pt x="0" y="560"/>
                    </a:lnTo>
                    <a:lnTo>
                      <a:pt x="2" y="532"/>
                    </a:lnTo>
                    <a:lnTo>
                      <a:pt x="4" y="504"/>
                    </a:lnTo>
                    <a:lnTo>
                      <a:pt x="6" y="476"/>
                    </a:lnTo>
                    <a:lnTo>
                      <a:pt x="12" y="448"/>
                    </a:lnTo>
                    <a:lnTo>
                      <a:pt x="18" y="420"/>
                    </a:lnTo>
                    <a:lnTo>
                      <a:pt x="26" y="394"/>
                    </a:lnTo>
                    <a:lnTo>
                      <a:pt x="34" y="368"/>
                    </a:lnTo>
                    <a:lnTo>
                      <a:pt x="44" y="342"/>
                    </a:lnTo>
                    <a:lnTo>
                      <a:pt x="56" y="318"/>
                    </a:lnTo>
                    <a:lnTo>
                      <a:pt x="68" y="294"/>
                    </a:lnTo>
                    <a:lnTo>
                      <a:pt x="82" y="270"/>
                    </a:lnTo>
                    <a:lnTo>
                      <a:pt x="96" y="248"/>
                    </a:lnTo>
                    <a:lnTo>
                      <a:pt x="112" y="226"/>
                    </a:lnTo>
                    <a:lnTo>
                      <a:pt x="128" y="204"/>
                    </a:lnTo>
                    <a:lnTo>
                      <a:pt x="146" y="184"/>
                    </a:lnTo>
                    <a:lnTo>
                      <a:pt x="164" y="164"/>
                    </a:lnTo>
                    <a:lnTo>
                      <a:pt x="184" y="146"/>
                    </a:lnTo>
                    <a:lnTo>
                      <a:pt x="204" y="128"/>
                    </a:lnTo>
                    <a:lnTo>
                      <a:pt x="226" y="112"/>
                    </a:lnTo>
                    <a:lnTo>
                      <a:pt x="248" y="96"/>
                    </a:lnTo>
                    <a:lnTo>
                      <a:pt x="270" y="82"/>
                    </a:lnTo>
                    <a:lnTo>
                      <a:pt x="294" y="68"/>
                    </a:lnTo>
                    <a:lnTo>
                      <a:pt x="318" y="56"/>
                    </a:lnTo>
                    <a:lnTo>
                      <a:pt x="342" y="44"/>
                    </a:lnTo>
                    <a:lnTo>
                      <a:pt x="368" y="34"/>
                    </a:lnTo>
                    <a:lnTo>
                      <a:pt x="394" y="26"/>
                    </a:lnTo>
                    <a:lnTo>
                      <a:pt x="420" y="18"/>
                    </a:lnTo>
                    <a:lnTo>
                      <a:pt x="448" y="12"/>
                    </a:lnTo>
                    <a:lnTo>
                      <a:pt x="476" y="6"/>
                    </a:lnTo>
                    <a:lnTo>
                      <a:pt x="504" y="4"/>
                    </a:lnTo>
                    <a:lnTo>
                      <a:pt x="532" y="2"/>
                    </a:lnTo>
                    <a:lnTo>
                      <a:pt x="560" y="0"/>
                    </a:lnTo>
                    <a:close/>
                    <a:moveTo>
                      <a:pt x="560" y="72"/>
                    </a:moveTo>
                    <a:lnTo>
                      <a:pt x="560" y="72"/>
                    </a:lnTo>
                    <a:lnTo>
                      <a:pt x="536" y="72"/>
                    </a:lnTo>
                    <a:lnTo>
                      <a:pt x="510" y="74"/>
                    </a:lnTo>
                    <a:lnTo>
                      <a:pt x="486" y="78"/>
                    </a:lnTo>
                    <a:lnTo>
                      <a:pt x="462" y="82"/>
                    </a:lnTo>
                    <a:lnTo>
                      <a:pt x="438" y="86"/>
                    </a:lnTo>
                    <a:lnTo>
                      <a:pt x="416" y="94"/>
                    </a:lnTo>
                    <a:lnTo>
                      <a:pt x="370" y="110"/>
                    </a:lnTo>
                    <a:lnTo>
                      <a:pt x="328" y="130"/>
                    </a:lnTo>
                    <a:lnTo>
                      <a:pt x="288" y="156"/>
                    </a:lnTo>
                    <a:lnTo>
                      <a:pt x="250" y="184"/>
                    </a:lnTo>
                    <a:lnTo>
                      <a:pt x="214" y="214"/>
                    </a:lnTo>
                    <a:lnTo>
                      <a:pt x="184" y="250"/>
                    </a:lnTo>
                    <a:lnTo>
                      <a:pt x="156" y="288"/>
                    </a:lnTo>
                    <a:lnTo>
                      <a:pt x="130" y="328"/>
                    </a:lnTo>
                    <a:lnTo>
                      <a:pt x="110" y="370"/>
                    </a:lnTo>
                    <a:lnTo>
                      <a:pt x="94" y="416"/>
                    </a:lnTo>
                    <a:lnTo>
                      <a:pt x="88" y="438"/>
                    </a:lnTo>
                    <a:lnTo>
                      <a:pt x="82" y="462"/>
                    </a:lnTo>
                    <a:lnTo>
                      <a:pt x="78" y="486"/>
                    </a:lnTo>
                    <a:lnTo>
                      <a:pt x="74" y="510"/>
                    </a:lnTo>
                    <a:lnTo>
                      <a:pt x="72" y="536"/>
                    </a:lnTo>
                    <a:lnTo>
                      <a:pt x="72" y="560"/>
                    </a:lnTo>
                    <a:lnTo>
                      <a:pt x="72" y="560"/>
                    </a:lnTo>
                    <a:lnTo>
                      <a:pt x="72" y="586"/>
                    </a:lnTo>
                    <a:lnTo>
                      <a:pt x="74" y="610"/>
                    </a:lnTo>
                    <a:lnTo>
                      <a:pt x="78" y="634"/>
                    </a:lnTo>
                    <a:lnTo>
                      <a:pt x="82" y="658"/>
                    </a:lnTo>
                    <a:lnTo>
                      <a:pt x="88" y="682"/>
                    </a:lnTo>
                    <a:lnTo>
                      <a:pt x="94" y="706"/>
                    </a:lnTo>
                    <a:lnTo>
                      <a:pt x="110" y="750"/>
                    </a:lnTo>
                    <a:lnTo>
                      <a:pt x="130" y="792"/>
                    </a:lnTo>
                    <a:lnTo>
                      <a:pt x="156" y="834"/>
                    </a:lnTo>
                    <a:lnTo>
                      <a:pt x="184" y="870"/>
                    </a:lnTo>
                    <a:lnTo>
                      <a:pt x="214" y="906"/>
                    </a:lnTo>
                    <a:lnTo>
                      <a:pt x="250" y="938"/>
                    </a:lnTo>
                    <a:lnTo>
                      <a:pt x="288" y="966"/>
                    </a:lnTo>
                    <a:lnTo>
                      <a:pt x="328" y="990"/>
                    </a:lnTo>
                    <a:lnTo>
                      <a:pt x="370" y="1010"/>
                    </a:lnTo>
                    <a:lnTo>
                      <a:pt x="416" y="1026"/>
                    </a:lnTo>
                    <a:lnTo>
                      <a:pt x="438" y="1034"/>
                    </a:lnTo>
                    <a:lnTo>
                      <a:pt x="462" y="1038"/>
                    </a:lnTo>
                    <a:lnTo>
                      <a:pt x="486" y="1044"/>
                    </a:lnTo>
                    <a:lnTo>
                      <a:pt x="510" y="1046"/>
                    </a:lnTo>
                    <a:lnTo>
                      <a:pt x="536" y="1048"/>
                    </a:lnTo>
                    <a:lnTo>
                      <a:pt x="560" y="1048"/>
                    </a:lnTo>
                    <a:lnTo>
                      <a:pt x="560" y="1048"/>
                    </a:lnTo>
                    <a:lnTo>
                      <a:pt x="586" y="1048"/>
                    </a:lnTo>
                    <a:lnTo>
                      <a:pt x="610" y="1046"/>
                    </a:lnTo>
                    <a:lnTo>
                      <a:pt x="634" y="1044"/>
                    </a:lnTo>
                    <a:lnTo>
                      <a:pt x="658" y="1038"/>
                    </a:lnTo>
                    <a:lnTo>
                      <a:pt x="682" y="1034"/>
                    </a:lnTo>
                    <a:lnTo>
                      <a:pt x="706" y="1026"/>
                    </a:lnTo>
                    <a:lnTo>
                      <a:pt x="750" y="1010"/>
                    </a:lnTo>
                    <a:lnTo>
                      <a:pt x="794" y="990"/>
                    </a:lnTo>
                    <a:lnTo>
                      <a:pt x="834" y="966"/>
                    </a:lnTo>
                    <a:lnTo>
                      <a:pt x="870" y="938"/>
                    </a:lnTo>
                    <a:lnTo>
                      <a:pt x="906" y="906"/>
                    </a:lnTo>
                    <a:lnTo>
                      <a:pt x="938" y="870"/>
                    </a:lnTo>
                    <a:lnTo>
                      <a:pt x="966" y="834"/>
                    </a:lnTo>
                    <a:lnTo>
                      <a:pt x="990" y="792"/>
                    </a:lnTo>
                    <a:lnTo>
                      <a:pt x="1010" y="750"/>
                    </a:lnTo>
                    <a:lnTo>
                      <a:pt x="1026" y="706"/>
                    </a:lnTo>
                    <a:lnTo>
                      <a:pt x="1034" y="682"/>
                    </a:lnTo>
                    <a:lnTo>
                      <a:pt x="1040" y="658"/>
                    </a:lnTo>
                    <a:lnTo>
                      <a:pt x="1044" y="634"/>
                    </a:lnTo>
                    <a:lnTo>
                      <a:pt x="1046" y="610"/>
                    </a:lnTo>
                    <a:lnTo>
                      <a:pt x="1048" y="586"/>
                    </a:lnTo>
                    <a:lnTo>
                      <a:pt x="1050" y="560"/>
                    </a:lnTo>
                    <a:lnTo>
                      <a:pt x="1050" y="560"/>
                    </a:lnTo>
                    <a:lnTo>
                      <a:pt x="1048" y="536"/>
                    </a:lnTo>
                    <a:lnTo>
                      <a:pt x="1046" y="510"/>
                    </a:lnTo>
                    <a:lnTo>
                      <a:pt x="1044" y="486"/>
                    </a:lnTo>
                    <a:lnTo>
                      <a:pt x="1040" y="462"/>
                    </a:lnTo>
                    <a:lnTo>
                      <a:pt x="1034" y="438"/>
                    </a:lnTo>
                    <a:lnTo>
                      <a:pt x="1026" y="416"/>
                    </a:lnTo>
                    <a:lnTo>
                      <a:pt x="1010" y="370"/>
                    </a:lnTo>
                    <a:lnTo>
                      <a:pt x="990" y="328"/>
                    </a:lnTo>
                    <a:lnTo>
                      <a:pt x="966" y="288"/>
                    </a:lnTo>
                    <a:lnTo>
                      <a:pt x="938" y="250"/>
                    </a:lnTo>
                    <a:lnTo>
                      <a:pt x="906" y="214"/>
                    </a:lnTo>
                    <a:lnTo>
                      <a:pt x="870" y="184"/>
                    </a:lnTo>
                    <a:lnTo>
                      <a:pt x="834" y="156"/>
                    </a:lnTo>
                    <a:lnTo>
                      <a:pt x="794" y="130"/>
                    </a:lnTo>
                    <a:lnTo>
                      <a:pt x="750" y="110"/>
                    </a:lnTo>
                    <a:lnTo>
                      <a:pt x="706" y="94"/>
                    </a:lnTo>
                    <a:lnTo>
                      <a:pt x="682" y="86"/>
                    </a:lnTo>
                    <a:lnTo>
                      <a:pt x="658" y="82"/>
                    </a:lnTo>
                    <a:lnTo>
                      <a:pt x="634" y="78"/>
                    </a:lnTo>
                    <a:lnTo>
                      <a:pt x="610" y="74"/>
                    </a:lnTo>
                    <a:lnTo>
                      <a:pt x="586" y="72"/>
                    </a:lnTo>
                    <a:lnTo>
                      <a:pt x="56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32688" fontAlgn="auto">
                  <a:spcBef>
                    <a:spcPts val="0"/>
                  </a:spcBef>
                  <a:spcAft>
                    <a:spcPts val="0"/>
                  </a:spcAft>
                  <a:defRPr/>
                </a:pPr>
                <a:endParaRPr lang="en-US" sz="1836" dirty="0">
                  <a:latin typeface="+mn-lt"/>
                  <a:ea typeface="+mn-ea"/>
                </a:endParaRPr>
              </a:p>
            </p:txBody>
          </p:sp>
          <p:sp>
            <p:nvSpPr>
              <p:cNvPr id="39" name="Freeform 8">
                <a:extLst>
                  <a:ext uri="{FF2B5EF4-FFF2-40B4-BE49-F238E27FC236}">
                    <a16:creationId xmlns:a16="http://schemas.microsoft.com/office/drawing/2014/main" id="{723F5CAC-B8DF-CE46-B156-75226570302E}"/>
                  </a:ext>
                </a:extLst>
              </p:cNvPr>
              <p:cNvSpPr>
                <a:spLocks/>
              </p:cNvSpPr>
              <p:nvPr/>
            </p:nvSpPr>
            <p:spPr bwMode="auto">
              <a:xfrm>
                <a:off x="-3349152" y="3608737"/>
                <a:ext cx="932213" cy="691444"/>
              </a:xfrm>
              <a:custGeom>
                <a:avLst/>
                <a:gdLst>
                  <a:gd name="T0" fmla="*/ 388 w 586"/>
                  <a:gd name="T1" fmla="*/ 162 h 432"/>
                  <a:gd name="T2" fmla="*/ 216 w 586"/>
                  <a:gd name="T3" fmla="*/ 0 h 432"/>
                  <a:gd name="T4" fmla="*/ 356 w 586"/>
                  <a:gd name="T5" fmla="*/ 0 h 432"/>
                  <a:gd name="T6" fmla="*/ 586 w 586"/>
                  <a:gd name="T7" fmla="*/ 216 h 432"/>
                  <a:gd name="T8" fmla="*/ 358 w 586"/>
                  <a:gd name="T9" fmla="*/ 432 h 432"/>
                  <a:gd name="T10" fmla="*/ 218 w 586"/>
                  <a:gd name="T11" fmla="*/ 432 h 432"/>
                  <a:gd name="T12" fmla="*/ 388 w 586"/>
                  <a:gd name="T13" fmla="*/ 272 h 432"/>
                  <a:gd name="T14" fmla="*/ 0 w 586"/>
                  <a:gd name="T15" fmla="*/ 272 h 432"/>
                  <a:gd name="T16" fmla="*/ 0 w 586"/>
                  <a:gd name="T17" fmla="*/ 162 h 432"/>
                  <a:gd name="T18" fmla="*/ 388 w 586"/>
                  <a:gd name="T19" fmla="*/ 16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6" h="432">
                    <a:moveTo>
                      <a:pt x="388" y="162"/>
                    </a:moveTo>
                    <a:lnTo>
                      <a:pt x="216" y="0"/>
                    </a:lnTo>
                    <a:lnTo>
                      <a:pt x="356" y="0"/>
                    </a:lnTo>
                    <a:lnTo>
                      <a:pt x="586" y="216"/>
                    </a:lnTo>
                    <a:lnTo>
                      <a:pt x="358" y="432"/>
                    </a:lnTo>
                    <a:lnTo>
                      <a:pt x="218" y="432"/>
                    </a:lnTo>
                    <a:lnTo>
                      <a:pt x="388" y="272"/>
                    </a:lnTo>
                    <a:lnTo>
                      <a:pt x="0" y="272"/>
                    </a:lnTo>
                    <a:lnTo>
                      <a:pt x="0" y="162"/>
                    </a:lnTo>
                    <a:lnTo>
                      <a:pt x="388" y="1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32688" fontAlgn="auto">
                  <a:spcBef>
                    <a:spcPts val="0"/>
                  </a:spcBef>
                  <a:spcAft>
                    <a:spcPts val="0"/>
                  </a:spcAft>
                  <a:defRPr/>
                </a:pPr>
                <a:endParaRPr lang="en-US" sz="1836" dirty="0">
                  <a:latin typeface="+mn-lt"/>
                  <a:ea typeface="+mn-ea"/>
                </a:endParaRPr>
              </a:p>
            </p:txBody>
          </p:sp>
        </p:grpSp>
        <p:sp>
          <p:nvSpPr>
            <p:cNvPr id="24" name="TextBox 23">
              <a:extLst>
                <a:ext uri="{FF2B5EF4-FFF2-40B4-BE49-F238E27FC236}">
                  <a16:creationId xmlns:a16="http://schemas.microsoft.com/office/drawing/2014/main" id="{FD321A3A-C960-654C-98CE-6CE19E8BC9ED}"/>
                </a:ext>
              </a:extLst>
            </p:cNvPr>
            <p:cNvSpPr txBox="1"/>
            <p:nvPr/>
          </p:nvSpPr>
          <p:spPr>
            <a:xfrm>
              <a:off x="1454911" y="2246273"/>
              <a:ext cx="3131160" cy="683264"/>
            </a:xfrm>
            <a:prstGeom prst="rect">
              <a:avLst/>
            </a:prstGeom>
            <a:noFill/>
          </p:spPr>
          <p:txBody>
            <a:bodyPr wrap="square" tIns="146304" rIns="182880" bIns="146304" anchor="ctr">
              <a:spAutoFit/>
            </a:bodyPr>
            <a:lstStyle/>
            <a:p>
              <a:pPr defTabSz="932688">
                <a:lnSpc>
                  <a:spcPct val="90000"/>
                </a:lnSpc>
                <a:spcAft>
                  <a:spcPts val="1200"/>
                </a:spcAft>
                <a:defRPr/>
              </a:pPr>
              <a:r>
                <a:rPr lang="en-US" sz="2800" dirty="0">
                  <a:solidFill>
                    <a:schemeClr val="tx2"/>
                  </a:solidFill>
                  <a:latin typeface="+mj-lt"/>
                  <a:cs typeface="Segoe UI"/>
                </a:rPr>
                <a:t>Self-Service</a:t>
              </a:r>
            </a:p>
          </p:txBody>
        </p:sp>
        <p:sp>
          <p:nvSpPr>
            <p:cNvPr id="25" name="TextBox 24">
              <a:extLst>
                <a:ext uri="{FF2B5EF4-FFF2-40B4-BE49-F238E27FC236}">
                  <a16:creationId xmlns:a16="http://schemas.microsoft.com/office/drawing/2014/main" id="{C2907973-EEB8-A241-8AB6-7D44B261A986}"/>
                </a:ext>
              </a:extLst>
            </p:cNvPr>
            <p:cNvSpPr txBox="1"/>
            <p:nvPr/>
          </p:nvSpPr>
          <p:spPr>
            <a:xfrm>
              <a:off x="1454911" y="3171785"/>
              <a:ext cx="3131160" cy="683264"/>
            </a:xfrm>
            <a:prstGeom prst="rect">
              <a:avLst/>
            </a:prstGeom>
            <a:noFill/>
          </p:spPr>
          <p:txBody>
            <a:bodyPr wrap="square" tIns="146304" rIns="182880" bIns="146304" anchor="ctr">
              <a:spAutoFit/>
            </a:bodyPr>
            <a:lstStyle/>
            <a:p>
              <a:pPr defTabSz="932688">
                <a:lnSpc>
                  <a:spcPct val="90000"/>
                </a:lnSpc>
                <a:spcAft>
                  <a:spcPts val="1200"/>
                </a:spcAft>
                <a:defRPr/>
              </a:pPr>
              <a:r>
                <a:rPr lang="en-US" sz="2800" dirty="0">
                  <a:solidFill>
                    <a:schemeClr val="tx2"/>
                  </a:solidFill>
                  <a:latin typeface="+mj-lt"/>
                  <a:cs typeface="Segoe UI"/>
                </a:rPr>
                <a:t>Use Templates</a:t>
              </a:r>
            </a:p>
          </p:txBody>
        </p:sp>
        <p:sp>
          <p:nvSpPr>
            <p:cNvPr id="26" name="TextBox 25">
              <a:extLst>
                <a:ext uri="{FF2B5EF4-FFF2-40B4-BE49-F238E27FC236}">
                  <a16:creationId xmlns:a16="http://schemas.microsoft.com/office/drawing/2014/main" id="{F07082F0-CE72-3C45-810F-F93C3076E845}"/>
                </a:ext>
              </a:extLst>
            </p:cNvPr>
            <p:cNvSpPr txBox="1"/>
            <p:nvPr/>
          </p:nvSpPr>
          <p:spPr>
            <a:xfrm>
              <a:off x="1454910" y="3966754"/>
              <a:ext cx="3501584" cy="828465"/>
            </a:xfrm>
            <a:prstGeom prst="rect">
              <a:avLst/>
            </a:prstGeom>
            <a:noFill/>
          </p:spPr>
          <p:txBody>
            <a:bodyPr wrap="square" tIns="146304" rIns="182880" bIns="146304" anchor="ctr">
              <a:spAutoFit/>
            </a:bodyPr>
            <a:lstStyle/>
            <a:p>
              <a:pPr defTabSz="932688" fontAlgn="auto">
                <a:lnSpc>
                  <a:spcPct val="90000"/>
                </a:lnSpc>
                <a:spcBef>
                  <a:spcPts val="0"/>
                </a:spcBef>
                <a:spcAft>
                  <a:spcPts val="1200"/>
                </a:spcAft>
                <a:defRPr/>
              </a:pPr>
              <a:r>
                <a:rPr lang="en-US" sz="2800" dirty="0">
                  <a:solidFill>
                    <a:schemeClr val="tx2"/>
                  </a:solidFill>
                  <a:latin typeface="+mj-lt"/>
                  <a:ea typeface="+mn-ea"/>
                  <a:cs typeface="Segoe UI"/>
                </a:rPr>
                <a:t>Learning Curve</a:t>
              </a:r>
            </a:p>
          </p:txBody>
        </p:sp>
        <p:sp>
          <p:nvSpPr>
            <p:cNvPr id="27" name="TextBox 26">
              <a:extLst>
                <a:ext uri="{FF2B5EF4-FFF2-40B4-BE49-F238E27FC236}">
                  <a16:creationId xmlns:a16="http://schemas.microsoft.com/office/drawing/2014/main" id="{FDFDABFF-2D19-9845-BF7B-E30FD3B95760}"/>
                </a:ext>
              </a:extLst>
            </p:cNvPr>
            <p:cNvSpPr txBox="1"/>
            <p:nvPr/>
          </p:nvSpPr>
          <p:spPr>
            <a:xfrm>
              <a:off x="1454912" y="4932747"/>
              <a:ext cx="5154532" cy="828465"/>
            </a:xfrm>
            <a:prstGeom prst="rect">
              <a:avLst/>
            </a:prstGeom>
            <a:noFill/>
          </p:spPr>
          <p:txBody>
            <a:bodyPr wrap="square" tIns="146304" rIns="182880" bIns="146304" anchor="ctr">
              <a:spAutoFit/>
            </a:bodyPr>
            <a:lstStyle/>
            <a:p>
              <a:pPr defTabSz="932688" fontAlgn="auto">
                <a:lnSpc>
                  <a:spcPct val="90000"/>
                </a:lnSpc>
                <a:spcBef>
                  <a:spcPts val="0"/>
                </a:spcBef>
                <a:spcAft>
                  <a:spcPts val="1200"/>
                </a:spcAft>
                <a:defRPr/>
              </a:pPr>
              <a:r>
                <a:rPr lang="en-US" sz="2800" dirty="0">
                  <a:solidFill>
                    <a:schemeClr val="tx2"/>
                  </a:solidFill>
                  <a:latin typeface="+mj-lt"/>
                  <a:ea typeface="+mn-ea"/>
                  <a:cs typeface="Segoe UI"/>
                </a:rPr>
                <a:t>Progress not Perfection</a:t>
              </a:r>
            </a:p>
          </p:txBody>
        </p:sp>
        <p:sp>
          <p:nvSpPr>
            <p:cNvPr id="28" name="Rectangle 27">
              <a:extLst>
                <a:ext uri="{FF2B5EF4-FFF2-40B4-BE49-F238E27FC236}">
                  <a16:creationId xmlns:a16="http://schemas.microsoft.com/office/drawing/2014/main" id="{47A73E4F-85B8-EF4F-8DE4-7A0FA72F147B}"/>
                </a:ext>
              </a:extLst>
            </p:cNvPr>
            <p:cNvSpPr/>
            <p:nvPr/>
          </p:nvSpPr>
          <p:spPr>
            <a:xfrm>
              <a:off x="426046" y="1218686"/>
              <a:ext cx="914400" cy="914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2688" fontAlgn="auto">
                <a:spcBef>
                  <a:spcPts val="0"/>
                </a:spcBef>
                <a:spcAft>
                  <a:spcPts val="0"/>
                </a:spcAft>
                <a:defRPr/>
              </a:pPr>
              <a:endParaRPr lang="en-US" sz="1836"/>
            </a:p>
          </p:txBody>
        </p:sp>
        <p:grpSp>
          <p:nvGrpSpPr>
            <p:cNvPr id="29" name="Group 44">
              <a:extLst>
                <a:ext uri="{FF2B5EF4-FFF2-40B4-BE49-F238E27FC236}">
                  <a16:creationId xmlns:a16="http://schemas.microsoft.com/office/drawing/2014/main" id="{9C3DA843-D255-5949-B7F5-FFE754D3A373}"/>
                </a:ext>
              </a:extLst>
            </p:cNvPr>
            <p:cNvGrpSpPr>
              <a:grpSpLocks/>
            </p:cNvGrpSpPr>
            <p:nvPr/>
          </p:nvGrpSpPr>
          <p:grpSpPr bwMode="auto">
            <a:xfrm>
              <a:off x="657986" y="1447286"/>
              <a:ext cx="457200" cy="457200"/>
              <a:chOff x="-3781305" y="3065460"/>
              <a:chExt cx="1777999" cy="1777999"/>
            </a:xfrm>
          </p:grpSpPr>
          <p:sp>
            <p:nvSpPr>
              <p:cNvPr id="36" name="Freeform 5">
                <a:extLst>
                  <a:ext uri="{FF2B5EF4-FFF2-40B4-BE49-F238E27FC236}">
                    <a16:creationId xmlns:a16="http://schemas.microsoft.com/office/drawing/2014/main" id="{09740F68-C420-4448-8763-8FD16995C4D6}"/>
                  </a:ext>
                </a:extLst>
              </p:cNvPr>
              <p:cNvSpPr>
                <a:spLocks noEditPoints="1"/>
              </p:cNvSpPr>
              <p:nvPr/>
            </p:nvSpPr>
            <p:spPr bwMode="auto">
              <a:xfrm>
                <a:off x="-3781305" y="3065460"/>
                <a:ext cx="1777999" cy="1777999"/>
              </a:xfrm>
              <a:custGeom>
                <a:avLst/>
                <a:gdLst>
                  <a:gd name="T0" fmla="*/ 618 w 1120"/>
                  <a:gd name="T1" fmla="*/ 4 h 1120"/>
                  <a:gd name="T2" fmla="*/ 726 w 1120"/>
                  <a:gd name="T3" fmla="*/ 26 h 1120"/>
                  <a:gd name="T4" fmla="*/ 828 w 1120"/>
                  <a:gd name="T5" fmla="*/ 68 h 1120"/>
                  <a:gd name="T6" fmla="*/ 916 w 1120"/>
                  <a:gd name="T7" fmla="*/ 128 h 1120"/>
                  <a:gd name="T8" fmla="*/ 992 w 1120"/>
                  <a:gd name="T9" fmla="*/ 204 h 1120"/>
                  <a:gd name="T10" fmla="*/ 1052 w 1120"/>
                  <a:gd name="T11" fmla="*/ 294 h 1120"/>
                  <a:gd name="T12" fmla="*/ 1094 w 1120"/>
                  <a:gd name="T13" fmla="*/ 394 h 1120"/>
                  <a:gd name="T14" fmla="*/ 1118 w 1120"/>
                  <a:gd name="T15" fmla="*/ 504 h 1120"/>
                  <a:gd name="T16" fmla="*/ 1120 w 1120"/>
                  <a:gd name="T17" fmla="*/ 590 h 1120"/>
                  <a:gd name="T18" fmla="*/ 1102 w 1120"/>
                  <a:gd name="T19" fmla="*/ 700 h 1120"/>
                  <a:gd name="T20" fmla="*/ 1064 w 1120"/>
                  <a:gd name="T21" fmla="*/ 802 h 1120"/>
                  <a:gd name="T22" fmla="*/ 1008 w 1120"/>
                  <a:gd name="T23" fmla="*/ 896 h 1120"/>
                  <a:gd name="T24" fmla="*/ 936 w 1120"/>
                  <a:gd name="T25" fmla="*/ 974 h 1120"/>
                  <a:gd name="T26" fmla="*/ 850 w 1120"/>
                  <a:gd name="T27" fmla="*/ 1038 h 1120"/>
                  <a:gd name="T28" fmla="*/ 752 w 1120"/>
                  <a:gd name="T29" fmla="*/ 1086 h 1120"/>
                  <a:gd name="T30" fmla="*/ 646 w 1120"/>
                  <a:gd name="T31" fmla="*/ 1114 h 1120"/>
                  <a:gd name="T32" fmla="*/ 560 w 1120"/>
                  <a:gd name="T33" fmla="*/ 1120 h 1120"/>
                  <a:gd name="T34" fmla="*/ 448 w 1120"/>
                  <a:gd name="T35" fmla="*/ 1108 h 1120"/>
                  <a:gd name="T36" fmla="*/ 342 w 1120"/>
                  <a:gd name="T37" fmla="*/ 1076 h 1120"/>
                  <a:gd name="T38" fmla="*/ 248 w 1120"/>
                  <a:gd name="T39" fmla="*/ 1024 h 1120"/>
                  <a:gd name="T40" fmla="*/ 164 w 1120"/>
                  <a:gd name="T41" fmla="*/ 956 h 1120"/>
                  <a:gd name="T42" fmla="*/ 96 w 1120"/>
                  <a:gd name="T43" fmla="*/ 874 h 1120"/>
                  <a:gd name="T44" fmla="*/ 44 w 1120"/>
                  <a:gd name="T45" fmla="*/ 778 h 1120"/>
                  <a:gd name="T46" fmla="*/ 12 w 1120"/>
                  <a:gd name="T47" fmla="*/ 674 h 1120"/>
                  <a:gd name="T48" fmla="*/ 0 w 1120"/>
                  <a:gd name="T49" fmla="*/ 560 h 1120"/>
                  <a:gd name="T50" fmla="*/ 6 w 1120"/>
                  <a:gd name="T51" fmla="*/ 476 h 1120"/>
                  <a:gd name="T52" fmla="*/ 34 w 1120"/>
                  <a:gd name="T53" fmla="*/ 368 h 1120"/>
                  <a:gd name="T54" fmla="*/ 82 w 1120"/>
                  <a:gd name="T55" fmla="*/ 270 h 1120"/>
                  <a:gd name="T56" fmla="*/ 146 w 1120"/>
                  <a:gd name="T57" fmla="*/ 184 h 1120"/>
                  <a:gd name="T58" fmla="*/ 226 w 1120"/>
                  <a:gd name="T59" fmla="*/ 112 h 1120"/>
                  <a:gd name="T60" fmla="*/ 318 w 1120"/>
                  <a:gd name="T61" fmla="*/ 56 h 1120"/>
                  <a:gd name="T62" fmla="*/ 420 w 1120"/>
                  <a:gd name="T63" fmla="*/ 18 h 1120"/>
                  <a:gd name="T64" fmla="*/ 532 w 1120"/>
                  <a:gd name="T65" fmla="*/ 2 h 1120"/>
                  <a:gd name="T66" fmla="*/ 536 w 1120"/>
                  <a:gd name="T67" fmla="*/ 72 h 1120"/>
                  <a:gd name="T68" fmla="*/ 438 w 1120"/>
                  <a:gd name="T69" fmla="*/ 86 h 1120"/>
                  <a:gd name="T70" fmla="*/ 288 w 1120"/>
                  <a:gd name="T71" fmla="*/ 156 h 1120"/>
                  <a:gd name="T72" fmla="*/ 156 w 1120"/>
                  <a:gd name="T73" fmla="*/ 288 h 1120"/>
                  <a:gd name="T74" fmla="*/ 88 w 1120"/>
                  <a:gd name="T75" fmla="*/ 438 h 1120"/>
                  <a:gd name="T76" fmla="*/ 72 w 1120"/>
                  <a:gd name="T77" fmla="*/ 536 h 1120"/>
                  <a:gd name="T78" fmla="*/ 74 w 1120"/>
                  <a:gd name="T79" fmla="*/ 610 h 1120"/>
                  <a:gd name="T80" fmla="*/ 94 w 1120"/>
                  <a:gd name="T81" fmla="*/ 706 h 1120"/>
                  <a:gd name="T82" fmla="*/ 184 w 1120"/>
                  <a:gd name="T83" fmla="*/ 870 h 1120"/>
                  <a:gd name="T84" fmla="*/ 328 w 1120"/>
                  <a:gd name="T85" fmla="*/ 990 h 1120"/>
                  <a:gd name="T86" fmla="*/ 462 w 1120"/>
                  <a:gd name="T87" fmla="*/ 1038 h 1120"/>
                  <a:gd name="T88" fmla="*/ 560 w 1120"/>
                  <a:gd name="T89" fmla="*/ 1048 h 1120"/>
                  <a:gd name="T90" fmla="*/ 634 w 1120"/>
                  <a:gd name="T91" fmla="*/ 1044 h 1120"/>
                  <a:gd name="T92" fmla="*/ 750 w 1120"/>
                  <a:gd name="T93" fmla="*/ 1010 h 1120"/>
                  <a:gd name="T94" fmla="*/ 906 w 1120"/>
                  <a:gd name="T95" fmla="*/ 906 h 1120"/>
                  <a:gd name="T96" fmla="*/ 1010 w 1120"/>
                  <a:gd name="T97" fmla="*/ 750 h 1120"/>
                  <a:gd name="T98" fmla="*/ 1044 w 1120"/>
                  <a:gd name="T99" fmla="*/ 634 h 1120"/>
                  <a:gd name="T100" fmla="*/ 1050 w 1120"/>
                  <a:gd name="T101" fmla="*/ 560 h 1120"/>
                  <a:gd name="T102" fmla="*/ 1040 w 1120"/>
                  <a:gd name="T103" fmla="*/ 462 h 1120"/>
                  <a:gd name="T104" fmla="*/ 990 w 1120"/>
                  <a:gd name="T105" fmla="*/ 328 h 1120"/>
                  <a:gd name="T106" fmla="*/ 870 w 1120"/>
                  <a:gd name="T107" fmla="*/ 184 h 1120"/>
                  <a:gd name="T108" fmla="*/ 706 w 1120"/>
                  <a:gd name="T109" fmla="*/ 94 h 1120"/>
                  <a:gd name="T110" fmla="*/ 610 w 1120"/>
                  <a:gd name="T111" fmla="*/ 7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0" h="1120">
                    <a:moveTo>
                      <a:pt x="560" y="0"/>
                    </a:moveTo>
                    <a:lnTo>
                      <a:pt x="560" y="0"/>
                    </a:lnTo>
                    <a:lnTo>
                      <a:pt x="590" y="2"/>
                    </a:lnTo>
                    <a:lnTo>
                      <a:pt x="618" y="4"/>
                    </a:lnTo>
                    <a:lnTo>
                      <a:pt x="646" y="6"/>
                    </a:lnTo>
                    <a:lnTo>
                      <a:pt x="674" y="12"/>
                    </a:lnTo>
                    <a:lnTo>
                      <a:pt x="700" y="18"/>
                    </a:lnTo>
                    <a:lnTo>
                      <a:pt x="726" y="26"/>
                    </a:lnTo>
                    <a:lnTo>
                      <a:pt x="752" y="34"/>
                    </a:lnTo>
                    <a:lnTo>
                      <a:pt x="778" y="44"/>
                    </a:lnTo>
                    <a:lnTo>
                      <a:pt x="802" y="56"/>
                    </a:lnTo>
                    <a:lnTo>
                      <a:pt x="828" y="68"/>
                    </a:lnTo>
                    <a:lnTo>
                      <a:pt x="850" y="82"/>
                    </a:lnTo>
                    <a:lnTo>
                      <a:pt x="874" y="96"/>
                    </a:lnTo>
                    <a:lnTo>
                      <a:pt x="896" y="112"/>
                    </a:lnTo>
                    <a:lnTo>
                      <a:pt x="916" y="128"/>
                    </a:lnTo>
                    <a:lnTo>
                      <a:pt x="936" y="146"/>
                    </a:lnTo>
                    <a:lnTo>
                      <a:pt x="956" y="164"/>
                    </a:lnTo>
                    <a:lnTo>
                      <a:pt x="974" y="184"/>
                    </a:lnTo>
                    <a:lnTo>
                      <a:pt x="992" y="204"/>
                    </a:lnTo>
                    <a:lnTo>
                      <a:pt x="1008" y="226"/>
                    </a:lnTo>
                    <a:lnTo>
                      <a:pt x="1024" y="248"/>
                    </a:lnTo>
                    <a:lnTo>
                      <a:pt x="1040" y="270"/>
                    </a:lnTo>
                    <a:lnTo>
                      <a:pt x="1052" y="294"/>
                    </a:lnTo>
                    <a:lnTo>
                      <a:pt x="1064" y="318"/>
                    </a:lnTo>
                    <a:lnTo>
                      <a:pt x="1076" y="342"/>
                    </a:lnTo>
                    <a:lnTo>
                      <a:pt x="1086" y="368"/>
                    </a:lnTo>
                    <a:lnTo>
                      <a:pt x="1094" y="394"/>
                    </a:lnTo>
                    <a:lnTo>
                      <a:pt x="1102" y="420"/>
                    </a:lnTo>
                    <a:lnTo>
                      <a:pt x="1108" y="448"/>
                    </a:lnTo>
                    <a:lnTo>
                      <a:pt x="1114" y="476"/>
                    </a:lnTo>
                    <a:lnTo>
                      <a:pt x="1118" y="504"/>
                    </a:lnTo>
                    <a:lnTo>
                      <a:pt x="1120" y="532"/>
                    </a:lnTo>
                    <a:lnTo>
                      <a:pt x="1120" y="560"/>
                    </a:lnTo>
                    <a:lnTo>
                      <a:pt x="1120" y="560"/>
                    </a:lnTo>
                    <a:lnTo>
                      <a:pt x="1120" y="590"/>
                    </a:lnTo>
                    <a:lnTo>
                      <a:pt x="1118" y="618"/>
                    </a:lnTo>
                    <a:lnTo>
                      <a:pt x="1114" y="646"/>
                    </a:lnTo>
                    <a:lnTo>
                      <a:pt x="1108" y="674"/>
                    </a:lnTo>
                    <a:lnTo>
                      <a:pt x="1102" y="700"/>
                    </a:lnTo>
                    <a:lnTo>
                      <a:pt x="1094" y="726"/>
                    </a:lnTo>
                    <a:lnTo>
                      <a:pt x="1086" y="752"/>
                    </a:lnTo>
                    <a:lnTo>
                      <a:pt x="1076" y="778"/>
                    </a:lnTo>
                    <a:lnTo>
                      <a:pt x="1064" y="802"/>
                    </a:lnTo>
                    <a:lnTo>
                      <a:pt x="1052" y="826"/>
                    </a:lnTo>
                    <a:lnTo>
                      <a:pt x="1040" y="850"/>
                    </a:lnTo>
                    <a:lnTo>
                      <a:pt x="1024" y="874"/>
                    </a:lnTo>
                    <a:lnTo>
                      <a:pt x="1008" y="896"/>
                    </a:lnTo>
                    <a:lnTo>
                      <a:pt x="992" y="916"/>
                    </a:lnTo>
                    <a:lnTo>
                      <a:pt x="974" y="936"/>
                    </a:lnTo>
                    <a:lnTo>
                      <a:pt x="956" y="956"/>
                    </a:lnTo>
                    <a:lnTo>
                      <a:pt x="936" y="974"/>
                    </a:lnTo>
                    <a:lnTo>
                      <a:pt x="916" y="992"/>
                    </a:lnTo>
                    <a:lnTo>
                      <a:pt x="896" y="1008"/>
                    </a:lnTo>
                    <a:lnTo>
                      <a:pt x="874" y="1024"/>
                    </a:lnTo>
                    <a:lnTo>
                      <a:pt x="850" y="1038"/>
                    </a:lnTo>
                    <a:lnTo>
                      <a:pt x="828" y="1052"/>
                    </a:lnTo>
                    <a:lnTo>
                      <a:pt x="802" y="1064"/>
                    </a:lnTo>
                    <a:lnTo>
                      <a:pt x="778" y="1076"/>
                    </a:lnTo>
                    <a:lnTo>
                      <a:pt x="752" y="1086"/>
                    </a:lnTo>
                    <a:lnTo>
                      <a:pt x="726" y="1094"/>
                    </a:lnTo>
                    <a:lnTo>
                      <a:pt x="700" y="1102"/>
                    </a:lnTo>
                    <a:lnTo>
                      <a:pt x="674" y="1108"/>
                    </a:lnTo>
                    <a:lnTo>
                      <a:pt x="646" y="1114"/>
                    </a:lnTo>
                    <a:lnTo>
                      <a:pt x="618" y="1118"/>
                    </a:lnTo>
                    <a:lnTo>
                      <a:pt x="590" y="1120"/>
                    </a:lnTo>
                    <a:lnTo>
                      <a:pt x="560" y="1120"/>
                    </a:lnTo>
                    <a:lnTo>
                      <a:pt x="560" y="1120"/>
                    </a:lnTo>
                    <a:lnTo>
                      <a:pt x="532" y="1120"/>
                    </a:lnTo>
                    <a:lnTo>
                      <a:pt x="504" y="1118"/>
                    </a:lnTo>
                    <a:lnTo>
                      <a:pt x="476" y="1114"/>
                    </a:lnTo>
                    <a:lnTo>
                      <a:pt x="448" y="1108"/>
                    </a:lnTo>
                    <a:lnTo>
                      <a:pt x="420" y="1102"/>
                    </a:lnTo>
                    <a:lnTo>
                      <a:pt x="394" y="1094"/>
                    </a:lnTo>
                    <a:lnTo>
                      <a:pt x="368" y="1086"/>
                    </a:lnTo>
                    <a:lnTo>
                      <a:pt x="342" y="1076"/>
                    </a:lnTo>
                    <a:lnTo>
                      <a:pt x="318" y="1064"/>
                    </a:lnTo>
                    <a:lnTo>
                      <a:pt x="294" y="1052"/>
                    </a:lnTo>
                    <a:lnTo>
                      <a:pt x="270" y="1038"/>
                    </a:lnTo>
                    <a:lnTo>
                      <a:pt x="248" y="1024"/>
                    </a:lnTo>
                    <a:lnTo>
                      <a:pt x="226" y="1008"/>
                    </a:lnTo>
                    <a:lnTo>
                      <a:pt x="204" y="992"/>
                    </a:lnTo>
                    <a:lnTo>
                      <a:pt x="184" y="974"/>
                    </a:lnTo>
                    <a:lnTo>
                      <a:pt x="164" y="956"/>
                    </a:lnTo>
                    <a:lnTo>
                      <a:pt x="146" y="936"/>
                    </a:lnTo>
                    <a:lnTo>
                      <a:pt x="128" y="916"/>
                    </a:lnTo>
                    <a:lnTo>
                      <a:pt x="112" y="896"/>
                    </a:lnTo>
                    <a:lnTo>
                      <a:pt x="96" y="874"/>
                    </a:lnTo>
                    <a:lnTo>
                      <a:pt x="82" y="850"/>
                    </a:lnTo>
                    <a:lnTo>
                      <a:pt x="68" y="826"/>
                    </a:lnTo>
                    <a:lnTo>
                      <a:pt x="56" y="802"/>
                    </a:lnTo>
                    <a:lnTo>
                      <a:pt x="44" y="778"/>
                    </a:lnTo>
                    <a:lnTo>
                      <a:pt x="34" y="752"/>
                    </a:lnTo>
                    <a:lnTo>
                      <a:pt x="26" y="726"/>
                    </a:lnTo>
                    <a:lnTo>
                      <a:pt x="18" y="700"/>
                    </a:lnTo>
                    <a:lnTo>
                      <a:pt x="12" y="674"/>
                    </a:lnTo>
                    <a:lnTo>
                      <a:pt x="6" y="646"/>
                    </a:lnTo>
                    <a:lnTo>
                      <a:pt x="4" y="618"/>
                    </a:lnTo>
                    <a:lnTo>
                      <a:pt x="2" y="590"/>
                    </a:lnTo>
                    <a:lnTo>
                      <a:pt x="0" y="560"/>
                    </a:lnTo>
                    <a:lnTo>
                      <a:pt x="0" y="560"/>
                    </a:lnTo>
                    <a:lnTo>
                      <a:pt x="2" y="532"/>
                    </a:lnTo>
                    <a:lnTo>
                      <a:pt x="4" y="504"/>
                    </a:lnTo>
                    <a:lnTo>
                      <a:pt x="6" y="476"/>
                    </a:lnTo>
                    <a:lnTo>
                      <a:pt x="12" y="448"/>
                    </a:lnTo>
                    <a:lnTo>
                      <a:pt x="18" y="420"/>
                    </a:lnTo>
                    <a:lnTo>
                      <a:pt x="26" y="394"/>
                    </a:lnTo>
                    <a:lnTo>
                      <a:pt x="34" y="368"/>
                    </a:lnTo>
                    <a:lnTo>
                      <a:pt x="44" y="342"/>
                    </a:lnTo>
                    <a:lnTo>
                      <a:pt x="56" y="318"/>
                    </a:lnTo>
                    <a:lnTo>
                      <a:pt x="68" y="294"/>
                    </a:lnTo>
                    <a:lnTo>
                      <a:pt x="82" y="270"/>
                    </a:lnTo>
                    <a:lnTo>
                      <a:pt x="96" y="248"/>
                    </a:lnTo>
                    <a:lnTo>
                      <a:pt x="112" y="226"/>
                    </a:lnTo>
                    <a:lnTo>
                      <a:pt x="128" y="204"/>
                    </a:lnTo>
                    <a:lnTo>
                      <a:pt x="146" y="184"/>
                    </a:lnTo>
                    <a:lnTo>
                      <a:pt x="164" y="164"/>
                    </a:lnTo>
                    <a:lnTo>
                      <a:pt x="184" y="146"/>
                    </a:lnTo>
                    <a:lnTo>
                      <a:pt x="204" y="128"/>
                    </a:lnTo>
                    <a:lnTo>
                      <a:pt x="226" y="112"/>
                    </a:lnTo>
                    <a:lnTo>
                      <a:pt x="248" y="96"/>
                    </a:lnTo>
                    <a:lnTo>
                      <a:pt x="270" y="82"/>
                    </a:lnTo>
                    <a:lnTo>
                      <a:pt x="294" y="68"/>
                    </a:lnTo>
                    <a:lnTo>
                      <a:pt x="318" y="56"/>
                    </a:lnTo>
                    <a:lnTo>
                      <a:pt x="342" y="44"/>
                    </a:lnTo>
                    <a:lnTo>
                      <a:pt x="368" y="34"/>
                    </a:lnTo>
                    <a:lnTo>
                      <a:pt x="394" y="26"/>
                    </a:lnTo>
                    <a:lnTo>
                      <a:pt x="420" y="18"/>
                    </a:lnTo>
                    <a:lnTo>
                      <a:pt x="448" y="12"/>
                    </a:lnTo>
                    <a:lnTo>
                      <a:pt x="476" y="6"/>
                    </a:lnTo>
                    <a:lnTo>
                      <a:pt x="504" y="4"/>
                    </a:lnTo>
                    <a:lnTo>
                      <a:pt x="532" y="2"/>
                    </a:lnTo>
                    <a:lnTo>
                      <a:pt x="560" y="0"/>
                    </a:lnTo>
                    <a:close/>
                    <a:moveTo>
                      <a:pt x="560" y="72"/>
                    </a:moveTo>
                    <a:lnTo>
                      <a:pt x="560" y="72"/>
                    </a:lnTo>
                    <a:lnTo>
                      <a:pt x="536" y="72"/>
                    </a:lnTo>
                    <a:lnTo>
                      <a:pt x="510" y="74"/>
                    </a:lnTo>
                    <a:lnTo>
                      <a:pt x="486" y="78"/>
                    </a:lnTo>
                    <a:lnTo>
                      <a:pt x="462" y="82"/>
                    </a:lnTo>
                    <a:lnTo>
                      <a:pt x="438" y="86"/>
                    </a:lnTo>
                    <a:lnTo>
                      <a:pt x="416" y="94"/>
                    </a:lnTo>
                    <a:lnTo>
                      <a:pt x="370" y="110"/>
                    </a:lnTo>
                    <a:lnTo>
                      <a:pt x="328" y="130"/>
                    </a:lnTo>
                    <a:lnTo>
                      <a:pt x="288" y="156"/>
                    </a:lnTo>
                    <a:lnTo>
                      <a:pt x="250" y="184"/>
                    </a:lnTo>
                    <a:lnTo>
                      <a:pt x="214" y="214"/>
                    </a:lnTo>
                    <a:lnTo>
                      <a:pt x="184" y="250"/>
                    </a:lnTo>
                    <a:lnTo>
                      <a:pt x="156" y="288"/>
                    </a:lnTo>
                    <a:lnTo>
                      <a:pt x="130" y="328"/>
                    </a:lnTo>
                    <a:lnTo>
                      <a:pt x="110" y="370"/>
                    </a:lnTo>
                    <a:lnTo>
                      <a:pt x="94" y="416"/>
                    </a:lnTo>
                    <a:lnTo>
                      <a:pt x="88" y="438"/>
                    </a:lnTo>
                    <a:lnTo>
                      <a:pt x="82" y="462"/>
                    </a:lnTo>
                    <a:lnTo>
                      <a:pt x="78" y="486"/>
                    </a:lnTo>
                    <a:lnTo>
                      <a:pt x="74" y="510"/>
                    </a:lnTo>
                    <a:lnTo>
                      <a:pt x="72" y="536"/>
                    </a:lnTo>
                    <a:lnTo>
                      <a:pt x="72" y="560"/>
                    </a:lnTo>
                    <a:lnTo>
                      <a:pt x="72" y="560"/>
                    </a:lnTo>
                    <a:lnTo>
                      <a:pt x="72" y="586"/>
                    </a:lnTo>
                    <a:lnTo>
                      <a:pt x="74" y="610"/>
                    </a:lnTo>
                    <a:lnTo>
                      <a:pt x="78" y="634"/>
                    </a:lnTo>
                    <a:lnTo>
                      <a:pt x="82" y="658"/>
                    </a:lnTo>
                    <a:lnTo>
                      <a:pt x="88" y="682"/>
                    </a:lnTo>
                    <a:lnTo>
                      <a:pt x="94" y="706"/>
                    </a:lnTo>
                    <a:lnTo>
                      <a:pt x="110" y="750"/>
                    </a:lnTo>
                    <a:lnTo>
                      <a:pt x="130" y="792"/>
                    </a:lnTo>
                    <a:lnTo>
                      <a:pt x="156" y="834"/>
                    </a:lnTo>
                    <a:lnTo>
                      <a:pt x="184" y="870"/>
                    </a:lnTo>
                    <a:lnTo>
                      <a:pt x="214" y="906"/>
                    </a:lnTo>
                    <a:lnTo>
                      <a:pt x="250" y="938"/>
                    </a:lnTo>
                    <a:lnTo>
                      <a:pt x="288" y="966"/>
                    </a:lnTo>
                    <a:lnTo>
                      <a:pt x="328" y="990"/>
                    </a:lnTo>
                    <a:lnTo>
                      <a:pt x="370" y="1010"/>
                    </a:lnTo>
                    <a:lnTo>
                      <a:pt x="416" y="1026"/>
                    </a:lnTo>
                    <a:lnTo>
                      <a:pt x="438" y="1034"/>
                    </a:lnTo>
                    <a:lnTo>
                      <a:pt x="462" y="1038"/>
                    </a:lnTo>
                    <a:lnTo>
                      <a:pt x="486" y="1044"/>
                    </a:lnTo>
                    <a:lnTo>
                      <a:pt x="510" y="1046"/>
                    </a:lnTo>
                    <a:lnTo>
                      <a:pt x="536" y="1048"/>
                    </a:lnTo>
                    <a:lnTo>
                      <a:pt x="560" y="1048"/>
                    </a:lnTo>
                    <a:lnTo>
                      <a:pt x="560" y="1048"/>
                    </a:lnTo>
                    <a:lnTo>
                      <a:pt x="586" y="1048"/>
                    </a:lnTo>
                    <a:lnTo>
                      <a:pt x="610" y="1046"/>
                    </a:lnTo>
                    <a:lnTo>
                      <a:pt x="634" y="1044"/>
                    </a:lnTo>
                    <a:lnTo>
                      <a:pt x="658" y="1038"/>
                    </a:lnTo>
                    <a:lnTo>
                      <a:pt x="682" y="1034"/>
                    </a:lnTo>
                    <a:lnTo>
                      <a:pt x="706" y="1026"/>
                    </a:lnTo>
                    <a:lnTo>
                      <a:pt x="750" y="1010"/>
                    </a:lnTo>
                    <a:lnTo>
                      <a:pt x="794" y="990"/>
                    </a:lnTo>
                    <a:lnTo>
                      <a:pt x="834" y="966"/>
                    </a:lnTo>
                    <a:lnTo>
                      <a:pt x="870" y="938"/>
                    </a:lnTo>
                    <a:lnTo>
                      <a:pt x="906" y="906"/>
                    </a:lnTo>
                    <a:lnTo>
                      <a:pt x="938" y="870"/>
                    </a:lnTo>
                    <a:lnTo>
                      <a:pt x="966" y="834"/>
                    </a:lnTo>
                    <a:lnTo>
                      <a:pt x="990" y="792"/>
                    </a:lnTo>
                    <a:lnTo>
                      <a:pt x="1010" y="750"/>
                    </a:lnTo>
                    <a:lnTo>
                      <a:pt x="1026" y="706"/>
                    </a:lnTo>
                    <a:lnTo>
                      <a:pt x="1034" y="682"/>
                    </a:lnTo>
                    <a:lnTo>
                      <a:pt x="1040" y="658"/>
                    </a:lnTo>
                    <a:lnTo>
                      <a:pt x="1044" y="634"/>
                    </a:lnTo>
                    <a:lnTo>
                      <a:pt x="1046" y="610"/>
                    </a:lnTo>
                    <a:lnTo>
                      <a:pt x="1048" y="586"/>
                    </a:lnTo>
                    <a:lnTo>
                      <a:pt x="1050" y="560"/>
                    </a:lnTo>
                    <a:lnTo>
                      <a:pt x="1050" y="560"/>
                    </a:lnTo>
                    <a:lnTo>
                      <a:pt x="1048" y="536"/>
                    </a:lnTo>
                    <a:lnTo>
                      <a:pt x="1046" y="510"/>
                    </a:lnTo>
                    <a:lnTo>
                      <a:pt x="1044" y="486"/>
                    </a:lnTo>
                    <a:lnTo>
                      <a:pt x="1040" y="462"/>
                    </a:lnTo>
                    <a:lnTo>
                      <a:pt x="1034" y="438"/>
                    </a:lnTo>
                    <a:lnTo>
                      <a:pt x="1026" y="416"/>
                    </a:lnTo>
                    <a:lnTo>
                      <a:pt x="1010" y="370"/>
                    </a:lnTo>
                    <a:lnTo>
                      <a:pt x="990" y="328"/>
                    </a:lnTo>
                    <a:lnTo>
                      <a:pt x="966" y="288"/>
                    </a:lnTo>
                    <a:lnTo>
                      <a:pt x="938" y="250"/>
                    </a:lnTo>
                    <a:lnTo>
                      <a:pt x="906" y="214"/>
                    </a:lnTo>
                    <a:lnTo>
                      <a:pt x="870" y="184"/>
                    </a:lnTo>
                    <a:lnTo>
                      <a:pt x="834" y="156"/>
                    </a:lnTo>
                    <a:lnTo>
                      <a:pt x="794" y="130"/>
                    </a:lnTo>
                    <a:lnTo>
                      <a:pt x="750" y="110"/>
                    </a:lnTo>
                    <a:lnTo>
                      <a:pt x="706" y="94"/>
                    </a:lnTo>
                    <a:lnTo>
                      <a:pt x="682" y="86"/>
                    </a:lnTo>
                    <a:lnTo>
                      <a:pt x="658" y="82"/>
                    </a:lnTo>
                    <a:lnTo>
                      <a:pt x="634" y="78"/>
                    </a:lnTo>
                    <a:lnTo>
                      <a:pt x="610" y="74"/>
                    </a:lnTo>
                    <a:lnTo>
                      <a:pt x="586" y="72"/>
                    </a:lnTo>
                    <a:lnTo>
                      <a:pt x="56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32688" fontAlgn="auto">
                  <a:spcBef>
                    <a:spcPts val="0"/>
                  </a:spcBef>
                  <a:spcAft>
                    <a:spcPts val="0"/>
                  </a:spcAft>
                  <a:defRPr/>
                </a:pPr>
                <a:endParaRPr lang="en-US" sz="1836" dirty="0">
                  <a:latin typeface="+mn-lt"/>
                  <a:ea typeface="+mn-ea"/>
                </a:endParaRPr>
              </a:p>
            </p:txBody>
          </p:sp>
          <p:sp>
            <p:nvSpPr>
              <p:cNvPr id="37" name="Freeform 8">
                <a:extLst>
                  <a:ext uri="{FF2B5EF4-FFF2-40B4-BE49-F238E27FC236}">
                    <a16:creationId xmlns:a16="http://schemas.microsoft.com/office/drawing/2014/main" id="{FF1C52D9-C3ED-D548-A61D-8F7C51C3439C}"/>
                  </a:ext>
                </a:extLst>
              </p:cNvPr>
              <p:cNvSpPr>
                <a:spLocks/>
              </p:cNvSpPr>
              <p:nvPr/>
            </p:nvSpPr>
            <p:spPr bwMode="auto">
              <a:xfrm>
                <a:off x="-3349152" y="3608737"/>
                <a:ext cx="932213" cy="691444"/>
              </a:xfrm>
              <a:custGeom>
                <a:avLst/>
                <a:gdLst>
                  <a:gd name="T0" fmla="*/ 388 w 586"/>
                  <a:gd name="T1" fmla="*/ 162 h 432"/>
                  <a:gd name="T2" fmla="*/ 216 w 586"/>
                  <a:gd name="T3" fmla="*/ 0 h 432"/>
                  <a:gd name="T4" fmla="*/ 356 w 586"/>
                  <a:gd name="T5" fmla="*/ 0 h 432"/>
                  <a:gd name="T6" fmla="*/ 586 w 586"/>
                  <a:gd name="T7" fmla="*/ 216 h 432"/>
                  <a:gd name="T8" fmla="*/ 358 w 586"/>
                  <a:gd name="T9" fmla="*/ 432 h 432"/>
                  <a:gd name="T10" fmla="*/ 218 w 586"/>
                  <a:gd name="T11" fmla="*/ 432 h 432"/>
                  <a:gd name="T12" fmla="*/ 388 w 586"/>
                  <a:gd name="T13" fmla="*/ 272 h 432"/>
                  <a:gd name="T14" fmla="*/ 0 w 586"/>
                  <a:gd name="T15" fmla="*/ 272 h 432"/>
                  <a:gd name="T16" fmla="*/ 0 w 586"/>
                  <a:gd name="T17" fmla="*/ 162 h 432"/>
                  <a:gd name="T18" fmla="*/ 388 w 586"/>
                  <a:gd name="T19" fmla="*/ 16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6" h="432">
                    <a:moveTo>
                      <a:pt x="388" y="162"/>
                    </a:moveTo>
                    <a:lnTo>
                      <a:pt x="216" y="0"/>
                    </a:lnTo>
                    <a:lnTo>
                      <a:pt x="356" y="0"/>
                    </a:lnTo>
                    <a:lnTo>
                      <a:pt x="586" y="216"/>
                    </a:lnTo>
                    <a:lnTo>
                      <a:pt x="358" y="432"/>
                    </a:lnTo>
                    <a:lnTo>
                      <a:pt x="218" y="432"/>
                    </a:lnTo>
                    <a:lnTo>
                      <a:pt x="388" y="272"/>
                    </a:lnTo>
                    <a:lnTo>
                      <a:pt x="0" y="272"/>
                    </a:lnTo>
                    <a:lnTo>
                      <a:pt x="0" y="162"/>
                    </a:lnTo>
                    <a:lnTo>
                      <a:pt x="388" y="1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32688" fontAlgn="auto">
                  <a:spcBef>
                    <a:spcPts val="0"/>
                  </a:spcBef>
                  <a:spcAft>
                    <a:spcPts val="0"/>
                  </a:spcAft>
                  <a:defRPr/>
                </a:pPr>
                <a:endParaRPr lang="en-US" sz="1836" dirty="0">
                  <a:latin typeface="+mn-lt"/>
                  <a:ea typeface="+mn-ea"/>
                </a:endParaRPr>
              </a:p>
            </p:txBody>
          </p:sp>
        </p:grpSp>
        <p:sp>
          <p:nvSpPr>
            <p:cNvPr id="30" name="TextBox 29">
              <a:extLst>
                <a:ext uri="{FF2B5EF4-FFF2-40B4-BE49-F238E27FC236}">
                  <a16:creationId xmlns:a16="http://schemas.microsoft.com/office/drawing/2014/main" id="{93E33132-B605-5348-AE62-94405561D3A1}"/>
                </a:ext>
              </a:extLst>
            </p:cNvPr>
            <p:cNvSpPr txBox="1"/>
            <p:nvPr/>
          </p:nvSpPr>
          <p:spPr>
            <a:xfrm>
              <a:off x="1466850" y="1275147"/>
              <a:ext cx="3131160" cy="828465"/>
            </a:xfrm>
            <a:prstGeom prst="rect">
              <a:avLst/>
            </a:prstGeom>
            <a:noFill/>
          </p:spPr>
          <p:txBody>
            <a:bodyPr wrap="square" tIns="146304" rIns="182880" bIns="146304" anchor="ctr">
              <a:spAutoFit/>
            </a:bodyPr>
            <a:lstStyle/>
            <a:p>
              <a:pPr defTabSz="932688">
                <a:lnSpc>
                  <a:spcPct val="90000"/>
                </a:lnSpc>
                <a:spcAft>
                  <a:spcPts val="1200"/>
                </a:spcAft>
                <a:defRPr/>
              </a:pPr>
              <a:r>
                <a:rPr lang="en-US" sz="2800" dirty="0">
                  <a:solidFill>
                    <a:schemeClr val="tx2"/>
                  </a:solidFill>
                  <a:latin typeface="+mj-lt"/>
                  <a:cs typeface="Segoe UI"/>
                </a:rPr>
                <a:t>Access</a:t>
              </a:r>
            </a:p>
          </p:txBody>
        </p:sp>
      </p:grpSp>
    </p:spTree>
    <p:extLst>
      <p:ext uri="{BB962C8B-B14F-4D97-AF65-F5344CB8AC3E}">
        <p14:creationId xmlns:p14="http://schemas.microsoft.com/office/powerpoint/2010/main" val="1738110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3339</TotalTime>
  <Words>823</Words>
  <Application>Microsoft Macintosh PowerPoint</Application>
  <PresentationFormat>Widescreen</PresentationFormat>
  <Paragraphs>135</Paragraphs>
  <Slides>15</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It’s Not You, It’s PowerPoint:  Why it’s time to fall in love with real-time reporting</vt:lpstr>
      <vt:lpstr>Introductions</vt:lpstr>
      <vt:lpstr>3 Key Takeaways</vt:lpstr>
      <vt:lpstr>Financial Management Reporting</vt:lpstr>
      <vt:lpstr>Step 1: Get the Data Right</vt:lpstr>
      <vt:lpstr>PowerPoint Presentation</vt:lpstr>
      <vt:lpstr>Step 2: Use what you have</vt:lpstr>
      <vt:lpstr>Analytics vs. Reporting, Aren’t They the Same?</vt:lpstr>
      <vt:lpstr>Knowing What is Available to You &amp; How to Get Started Quickly</vt:lpstr>
      <vt:lpstr>Step 3: Using Analytics Efficiently</vt:lpstr>
      <vt:lpstr>PowerPoint Presentation</vt:lpstr>
      <vt:lpstr>PowerPoint Presentation</vt:lpstr>
      <vt:lpstr>PowerPoint Presentation</vt:lpstr>
      <vt:lpstr>Q&amp;A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Moore</dc:creator>
  <cp:lastModifiedBy>Josh Martin</cp:lastModifiedBy>
  <cp:revision>31</cp:revision>
  <dcterms:created xsi:type="dcterms:W3CDTF">2021-03-21T15:23:08Z</dcterms:created>
  <dcterms:modified xsi:type="dcterms:W3CDTF">2021-06-10T15:34:29Z</dcterms:modified>
</cp:coreProperties>
</file>